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7" r:id="rId2"/>
    <p:sldId id="328" r:id="rId3"/>
    <p:sldId id="355" r:id="rId4"/>
    <p:sldId id="357" r:id="rId5"/>
    <p:sldId id="330" r:id="rId6"/>
    <p:sldId id="307" r:id="rId7"/>
    <p:sldId id="308" r:id="rId8"/>
    <p:sldId id="309" r:id="rId9"/>
    <p:sldId id="329" r:id="rId10"/>
    <p:sldId id="311" r:id="rId11"/>
    <p:sldId id="312" r:id="rId12"/>
    <p:sldId id="313" r:id="rId13"/>
    <p:sldId id="314" r:id="rId14"/>
    <p:sldId id="315" r:id="rId15"/>
    <p:sldId id="316" r:id="rId16"/>
    <p:sldId id="364" r:id="rId17"/>
    <p:sldId id="318" r:id="rId18"/>
    <p:sldId id="319" r:id="rId19"/>
    <p:sldId id="321" r:id="rId20"/>
    <p:sldId id="322" r:id="rId21"/>
    <p:sldId id="323" r:id="rId22"/>
    <p:sldId id="262" r:id="rId23"/>
    <p:sldId id="336" r:id="rId24"/>
    <p:sldId id="278" r:id="rId25"/>
    <p:sldId id="264" r:id="rId26"/>
    <p:sldId id="266" r:id="rId27"/>
    <p:sldId id="279" r:id="rId28"/>
    <p:sldId id="280" r:id="rId29"/>
    <p:sldId id="281" r:id="rId30"/>
    <p:sldId id="282" r:id="rId31"/>
    <p:sldId id="301" r:id="rId32"/>
    <p:sldId id="293" r:id="rId33"/>
    <p:sldId id="294" r:id="rId34"/>
    <p:sldId id="295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354" r:id="rId53"/>
    <p:sldId id="296" r:id="rId54"/>
    <p:sldId id="297" r:id="rId55"/>
    <p:sldId id="298" r:id="rId56"/>
    <p:sldId id="299" r:id="rId57"/>
    <p:sldId id="334" r:id="rId58"/>
    <p:sldId id="335" r:id="rId59"/>
    <p:sldId id="302" r:id="rId60"/>
    <p:sldId id="363" r:id="rId61"/>
    <p:sldId id="303" r:id="rId62"/>
  </p:sldIdLst>
  <p:sldSz cx="24385588" cy="13717588"/>
  <p:notesSz cx="6735763" cy="9866313"/>
  <p:defaultTextStyle>
    <a:defPPr>
      <a:defRPr lang="tr-TR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834" y="84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426F6-6A57-9843-910B-4B361DD4A819}" type="doc">
      <dgm:prSet loTypeId="urn:microsoft.com/office/officeart/2005/8/layout/orgChart1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584EBF2-4935-D449-B17A-F3B5061BD33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6000" b="1" dirty="0">
              <a:solidFill>
                <a:schemeClr val="tx1"/>
              </a:solidFill>
              <a:latin typeface="Arial"/>
              <a:cs typeface="Arial"/>
            </a:rPr>
            <a:t>HÜ KALİTE KOMİSYONU</a:t>
          </a:r>
        </a:p>
      </dgm:t>
    </dgm:pt>
    <dgm:pt modelId="{01251C8E-BAB2-9E4F-B351-60AE9B692EEE}" type="parTrans" cxnId="{8B25172F-DAFE-4944-A45F-362690815E44}">
      <dgm:prSet/>
      <dgm:spPr/>
      <dgm:t>
        <a:bodyPr/>
        <a:lstStyle/>
        <a:p>
          <a:endParaRPr lang="en-US"/>
        </a:p>
      </dgm:t>
    </dgm:pt>
    <dgm:pt modelId="{D5566589-9721-2646-A317-869114B55E41}" type="sibTrans" cxnId="{8B25172F-DAFE-4944-A45F-362690815E44}">
      <dgm:prSet/>
      <dgm:spPr/>
      <dgm:t>
        <a:bodyPr/>
        <a:lstStyle/>
        <a:p>
          <a:endParaRPr lang="en-US"/>
        </a:p>
      </dgm:t>
    </dgm:pt>
    <dgm:pt modelId="{CF4DF0DD-1C34-A942-BA02-771A5177250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>
              <a:solidFill>
                <a:srgbClr val="000000"/>
              </a:solidFill>
              <a:latin typeface="Arial"/>
              <a:cs typeface="Arial"/>
            </a:rPr>
            <a:t>İDARİ BİRİM KALİTE SORUMLULARI </a:t>
          </a:r>
        </a:p>
      </dgm:t>
    </dgm:pt>
    <dgm:pt modelId="{15864BE1-106A-AE45-A4E3-76F0405B6D27}" type="parTrans" cxnId="{5CF9DAB3-E977-D341-8FBA-7603DDF70B81}">
      <dgm:prSet/>
      <dgm:spPr/>
      <dgm:t>
        <a:bodyPr/>
        <a:lstStyle/>
        <a:p>
          <a:endParaRPr lang="en-US"/>
        </a:p>
      </dgm:t>
    </dgm:pt>
    <dgm:pt modelId="{A0582B96-AE08-C14B-BDEF-F8A893CD55FB}" type="sibTrans" cxnId="{5CF9DAB3-E977-D341-8FBA-7603DDF70B81}">
      <dgm:prSet/>
      <dgm:spPr/>
      <dgm:t>
        <a:bodyPr/>
        <a:lstStyle/>
        <a:p>
          <a:endParaRPr lang="en-US"/>
        </a:p>
      </dgm:t>
    </dgm:pt>
    <dgm:pt modelId="{A9273DC1-0F0A-D54B-88B1-28E9C9D4866B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>
              <a:solidFill>
                <a:srgbClr val="000000"/>
              </a:solidFill>
              <a:latin typeface="Arial"/>
              <a:cs typeface="Arial"/>
            </a:rPr>
            <a:t>BİLGİ YÖNETİM SİSTEMİ SORUMLULARI</a:t>
          </a:r>
        </a:p>
      </dgm:t>
    </dgm:pt>
    <dgm:pt modelId="{E8DE518A-8101-6649-8D8F-F52EAD3A8AD7}" type="parTrans" cxnId="{DD68CEA4-0381-694E-A496-850A55D23DE5}">
      <dgm:prSet/>
      <dgm:spPr/>
      <dgm:t>
        <a:bodyPr/>
        <a:lstStyle/>
        <a:p>
          <a:endParaRPr lang="en-US"/>
        </a:p>
      </dgm:t>
    </dgm:pt>
    <dgm:pt modelId="{F680DD8A-8E1D-8C46-82EA-4DC48F63AF95}" type="sibTrans" cxnId="{DD68CEA4-0381-694E-A496-850A55D23DE5}">
      <dgm:prSet/>
      <dgm:spPr/>
      <dgm:t>
        <a:bodyPr/>
        <a:lstStyle/>
        <a:p>
          <a:endParaRPr lang="en-US"/>
        </a:p>
      </dgm:t>
    </dgm:pt>
    <dgm:pt modelId="{50A8F62F-F844-0244-BF35-F8D69A02C0EC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3200" b="1" dirty="0">
            <a:solidFill>
              <a:srgbClr val="000000"/>
            </a:solidFill>
            <a:latin typeface="Arial"/>
            <a:cs typeface="Arial"/>
          </a:endParaRPr>
        </a:p>
        <a:p>
          <a:r>
            <a:rPr lang="en-US" sz="3200" b="1" dirty="0">
              <a:solidFill>
                <a:srgbClr val="000000"/>
              </a:solidFill>
              <a:latin typeface="Arial"/>
              <a:cs typeface="Arial"/>
            </a:rPr>
            <a:t>AKADEMİK BİRİM </a:t>
          </a:r>
          <a:r>
            <a:rPr lang="en-US" sz="3200" b="1" dirty="0" smtClean="0">
              <a:solidFill>
                <a:srgbClr val="000000"/>
              </a:solidFill>
              <a:latin typeface="Arial"/>
              <a:cs typeface="Arial"/>
            </a:rPr>
            <a:t>KALİTE </a:t>
          </a:r>
          <a:r>
            <a:rPr lang="en-US" sz="3200" b="1" dirty="0">
              <a:solidFill>
                <a:srgbClr val="000000"/>
              </a:solidFill>
              <a:latin typeface="Arial"/>
              <a:cs typeface="Arial"/>
            </a:rPr>
            <a:t>SORUMLULARI</a:t>
          </a:r>
        </a:p>
      </dgm:t>
    </dgm:pt>
    <dgm:pt modelId="{1922C825-DBED-534E-B4BB-BFB1C2FA9BD3}" type="parTrans" cxnId="{B7D76548-B87F-4E4D-A0F2-B90093DB0E5A}">
      <dgm:prSet/>
      <dgm:spPr/>
      <dgm:t>
        <a:bodyPr/>
        <a:lstStyle/>
        <a:p>
          <a:endParaRPr lang="en-US"/>
        </a:p>
      </dgm:t>
    </dgm:pt>
    <dgm:pt modelId="{684E0B59-3B63-0546-A284-4D68CC33A52F}" type="sibTrans" cxnId="{B7D76548-B87F-4E4D-A0F2-B90093DB0E5A}">
      <dgm:prSet/>
      <dgm:spPr/>
      <dgm:t>
        <a:bodyPr/>
        <a:lstStyle/>
        <a:p>
          <a:endParaRPr lang="en-US"/>
        </a:p>
      </dgm:t>
    </dgm:pt>
    <dgm:pt modelId="{C6AEB60B-85EB-4646-8658-F4E720680A38}" type="asst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>
              <a:solidFill>
                <a:srgbClr val="000000"/>
              </a:solidFill>
              <a:latin typeface="Arial"/>
              <a:cs typeface="Arial"/>
            </a:rPr>
            <a:t>BİLGİ VE VERİ YÖNETİMİ ÇALIŞMA GRUBU</a:t>
          </a:r>
        </a:p>
      </dgm:t>
    </dgm:pt>
    <dgm:pt modelId="{9BC0752F-2440-A04D-B946-CC233555887E}" type="sibTrans" cxnId="{733F9402-B932-5846-9113-10AF942BC1D2}">
      <dgm:prSet/>
      <dgm:spPr/>
      <dgm:t>
        <a:bodyPr/>
        <a:lstStyle/>
        <a:p>
          <a:endParaRPr lang="en-US"/>
        </a:p>
      </dgm:t>
    </dgm:pt>
    <dgm:pt modelId="{057F09A1-87A5-C240-9DF8-9CF77EB0F59F}" type="parTrans" cxnId="{733F9402-B932-5846-9113-10AF942BC1D2}">
      <dgm:prSet/>
      <dgm:spPr/>
      <dgm:t>
        <a:bodyPr/>
        <a:lstStyle/>
        <a:p>
          <a:endParaRPr lang="en-US"/>
        </a:p>
      </dgm:t>
    </dgm:pt>
    <dgm:pt modelId="{B28646BE-BB89-3745-910C-4DBE65C3F90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>
              <a:solidFill>
                <a:srgbClr val="000000"/>
              </a:solidFill>
              <a:latin typeface="Arial"/>
              <a:cs typeface="Arial"/>
            </a:rPr>
            <a:t>BÖLÜM/ANABİLİMDALI KOMİSYON SORUMLULARI</a:t>
          </a:r>
        </a:p>
      </dgm:t>
    </dgm:pt>
    <dgm:pt modelId="{165501BC-7B2D-4648-B113-6A88DD142E9B}" type="parTrans" cxnId="{5C87695D-3A78-EF43-8F5E-BBD80873F025}">
      <dgm:prSet/>
      <dgm:spPr/>
      <dgm:t>
        <a:bodyPr/>
        <a:lstStyle/>
        <a:p>
          <a:endParaRPr lang="en-US"/>
        </a:p>
      </dgm:t>
    </dgm:pt>
    <dgm:pt modelId="{AB5F5AD9-FB07-6445-9349-CFEDFCBF759A}" type="sibTrans" cxnId="{5C87695D-3A78-EF43-8F5E-BBD80873F025}">
      <dgm:prSet/>
      <dgm:spPr/>
      <dgm:t>
        <a:bodyPr/>
        <a:lstStyle/>
        <a:p>
          <a:endParaRPr lang="en-US"/>
        </a:p>
      </dgm:t>
    </dgm:pt>
    <dgm:pt modelId="{D0CD45EB-8687-E240-BFB5-D149E7F1D81F}" type="pres">
      <dgm:prSet presAssocID="{02A426F6-6A57-9843-910B-4B361DD4A8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68BBB2-AE33-0E4E-9A05-ACFC87F75732}" type="pres">
      <dgm:prSet presAssocID="{F584EBF2-4935-D449-B17A-F3B5061BD335}" presName="hierRoot1" presStyleCnt="0">
        <dgm:presLayoutVars>
          <dgm:hierBranch val="init"/>
        </dgm:presLayoutVars>
      </dgm:prSet>
      <dgm:spPr/>
    </dgm:pt>
    <dgm:pt modelId="{541AEEDB-2FA6-6349-AC54-EBC8C8EEF879}" type="pres">
      <dgm:prSet presAssocID="{F584EBF2-4935-D449-B17A-F3B5061BD335}" presName="rootComposite1" presStyleCnt="0"/>
      <dgm:spPr/>
    </dgm:pt>
    <dgm:pt modelId="{5A7CAF78-7164-D64D-B647-33BD787784A5}" type="pres">
      <dgm:prSet presAssocID="{F584EBF2-4935-D449-B17A-F3B5061BD335}" presName="rootText1" presStyleLbl="node0" presStyleIdx="0" presStyleCnt="1" custScaleX="2311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385E20-48A1-6446-B5C0-A1E40964575C}" type="pres">
      <dgm:prSet presAssocID="{F584EBF2-4935-D449-B17A-F3B5061BD33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0E4232D-15DE-C04C-81A2-A589107A21F9}" type="pres">
      <dgm:prSet presAssocID="{F584EBF2-4935-D449-B17A-F3B5061BD335}" presName="hierChild2" presStyleCnt="0"/>
      <dgm:spPr/>
    </dgm:pt>
    <dgm:pt modelId="{8ECDE9FA-5021-2A4F-8B42-121E4B729710}" type="pres">
      <dgm:prSet presAssocID="{1922C825-DBED-534E-B4BB-BFB1C2FA9BD3}" presName="Name37" presStyleLbl="parChTrans1D2" presStyleIdx="0" presStyleCnt="4"/>
      <dgm:spPr/>
      <dgm:t>
        <a:bodyPr/>
        <a:lstStyle/>
        <a:p>
          <a:endParaRPr lang="en-US"/>
        </a:p>
      </dgm:t>
    </dgm:pt>
    <dgm:pt modelId="{34ADEACA-E8AE-0C45-9275-0B832837CACE}" type="pres">
      <dgm:prSet presAssocID="{50A8F62F-F844-0244-BF35-F8D69A02C0EC}" presName="hierRoot2" presStyleCnt="0">
        <dgm:presLayoutVars>
          <dgm:hierBranch val="init"/>
        </dgm:presLayoutVars>
      </dgm:prSet>
      <dgm:spPr/>
    </dgm:pt>
    <dgm:pt modelId="{55871DBC-CFC5-C743-A89B-A1F21C4A1447}" type="pres">
      <dgm:prSet presAssocID="{50A8F62F-F844-0244-BF35-F8D69A02C0EC}" presName="rootComposite" presStyleCnt="0"/>
      <dgm:spPr/>
    </dgm:pt>
    <dgm:pt modelId="{74251466-D496-2246-ABAB-4B613E40B7E8}" type="pres">
      <dgm:prSet presAssocID="{50A8F62F-F844-0244-BF35-F8D69A02C0EC}" presName="rootText" presStyleLbl="node2" presStyleIdx="0" presStyleCnt="3" custScaleX="151647" custScaleY="129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3CB068-BE7D-E14E-8B0A-FBD884BE7EF8}" type="pres">
      <dgm:prSet presAssocID="{50A8F62F-F844-0244-BF35-F8D69A02C0EC}" presName="rootConnector" presStyleLbl="node2" presStyleIdx="0" presStyleCnt="3"/>
      <dgm:spPr/>
      <dgm:t>
        <a:bodyPr/>
        <a:lstStyle/>
        <a:p>
          <a:endParaRPr lang="en-US"/>
        </a:p>
      </dgm:t>
    </dgm:pt>
    <dgm:pt modelId="{92DE396B-F5BD-024A-9D81-C38D8DCC2B8F}" type="pres">
      <dgm:prSet presAssocID="{50A8F62F-F844-0244-BF35-F8D69A02C0EC}" presName="hierChild4" presStyleCnt="0"/>
      <dgm:spPr/>
    </dgm:pt>
    <dgm:pt modelId="{44B8584E-3A73-B644-B8AD-ADD9CAD0C857}" type="pres">
      <dgm:prSet presAssocID="{165501BC-7B2D-4648-B113-6A88DD142E9B}" presName="Name37" presStyleLbl="parChTrans1D3" presStyleIdx="0" presStyleCnt="1"/>
      <dgm:spPr/>
      <dgm:t>
        <a:bodyPr/>
        <a:lstStyle/>
        <a:p>
          <a:endParaRPr lang="en-US"/>
        </a:p>
      </dgm:t>
    </dgm:pt>
    <dgm:pt modelId="{D58791C2-18B3-9B45-A037-051FB106CE42}" type="pres">
      <dgm:prSet presAssocID="{B28646BE-BB89-3745-910C-4DBE65C3F900}" presName="hierRoot2" presStyleCnt="0">
        <dgm:presLayoutVars>
          <dgm:hierBranch val="init"/>
        </dgm:presLayoutVars>
      </dgm:prSet>
      <dgm:spPr/>
    </dgm:pt>
    <dgm:pt modelId="{80039D62-E1F5-0A41-A9B7-4C36A6BB741B}" type="pres">
      <dgm:prSet presAssocID="{B28646BE-BB89-3745-910C-4DBE65C3F900}" presName="rootComposite" presStyleCnt="0"/>
      <dgm:spPr/>
    </dgm:pt>
    <dgm:pt modelId="{48860D16-0760-EB42-8ABA-C48C25B8CF26}" type="pres">
      <dgm:prSet presAssocID="{B28646BE-BB89-3745-910C-4DBE65C3F900}" presName="rootText" presStyleLbl="node3" presStyleIdx="0" presStyleCnt="1" custScaleX="1211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79B567-AC26-BB45-B927-AC530B0AD6B4}" type="pres">
      <dgm:prSet presAssocID="{B28646BE-BB89-3745-910C-4DBE65C3F900}" presName="rootConnector" presStyleLbl="node3" presStyleIdx="0" presStyleCnt="1"/>
      <dgm:spPr/>
      <dgm:t>
        <a:bodyPr/>
        <a:lstStyle/>
        <a:p>
          <a:endParaRPr lang="en-US"/>
        </a:p>
      </dgm:t>
    </dgm:pt>
    <dgm:pt modelId="{5B004C80-3C0E-1D46-B710-3BBEAD34888B}" type="pres">
      <dgm:prSet presAssocID="{B28646BE-BB89-3745-910C-4DBE65C3F900}" presName="hierChild4" presStyleCnt="0"/>
      <dgm:spPr/>
    </dgm:pt>
    <dgm:pt modelId="{F564F35C-01D1-3E45-A9D9-8C412F3F4965}" type="pres">
      <dgm:prSet presAssocID="{B28646BE-BB89-3745-910C-4DBE65C3F900}" presName="hierChild5" presStyleCnt="0"/>
      <dgm:spPr/>
    </dgm:pt>
    <dgm:pt modelId="{C07C683C-0290-5646-9155-9D5FD95053BF}" type="pres">
      <dgm:prSet presAssocID="{50A8F62F-F844-0244-BF35-F8D69A02C0EC}" presName="hierChild5" presStyleCnt="0"/>
      <dgm:spPr/>
    </dgm:pt>
    <dgm:pt modelId="{C5CC79E3-AE8E-954D-AAD0-54D7665C0D50}" type="pres">
      <dgm:prSet presAssocID="{15864BE1-106A-AE45-A4E3-76F0405B6D27}" presName="Name37" presStyleLbl="parChTrans1D2" presStyleIdx="1" presStyleCnt="4"/>
      <dgm:spPr/>
      <dgm:t>
        <a:bodyPr/>
        <a:lstStyle/>
        <a:p>
          <a:endParaRPr lang="en-US"/>
        </a:p>
      </dgm:t>
    </dgm:pt>
    <dgm:pt modelId="{0A5A83C7-A23B-F346-AEF3-51DDBDDBE30E}" type="pres">
      <dgm:prSet presAssocID="{CF4DF0DD-1C34-A942-BA02-771A5177250F}" presName="hierRoot2" presStyleCnt="0">
        <dgm:presLayoutVars>
          <dgm:hierBranch val="init"/>
        </dgm:presLayoutVars>
      </dgm:prSet>
      <dgm:spPr/>
    </dgm:pt>
    <dgm:pt modelId="{BF779C62-8660-7E41-950A-7DB758B4BDBB}" type="pres">
      <dgm:prSet presAssocID="{CF4DF0DD-1C34-A942-BA02-771A5177250F}" presName="rootComposite" presStyleCnt="0"/>
      <dgm:spPr/>
    </dgm:pt>
    <dgm:pt modelId="{AF329267-63EC-8F42-B7F3-210997331F2F}" type="pres">
      <dgm:prSet presAssocID="{CF4DF0DD-1C34-A942-BA02-771A5177250F}" presName="rootText" presStyleLbl="node2" presStyleIdx="1" presStyleCnt="3" custScaleY="1408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5038BC-0EB7-3644-8327-1950AA12EECC}" type="pres">
      <dgm:prSet presAssocID="{CF4DF0DD-1C34-A942-BA02-771A5177250F}" presName="rootConnector" presStyleLbl="node2" presStyleIdx="1" presStyleCnt="3"/>
      <dgm:spPr/>
      <dgm:t>
        <a:bodyPr/>
        <a:lstStyle/>
        <a:p>
          <a:endParaRPr lang="en-US"/>
        </a:p>
      </dgm:t>
    </dgm:pt>
    <dgm:pt modelId="{FC7D62A7-1E12-9349-B5D6-43ADB7582065}" type="pres">
      <dgm:prSet presAssocID="{CF4DF0DD-1C34-A942-BA02-771A5177250F}" presName="hierChild4" presStyleCnt="0"/>
      <dgm:spPr/>
    </dgm:pt>
    <dgm:pt modelId="{8054BBD9-A02D-E842-9A0C-810C9BF24D54}" type="pres">
      <dgm:prSet presAssocID="{CF4DF0DD-1C34-A942-BA02-771A5177250F}" presName="hierChild5" presStyleCnt="0"/>
      <dgm:spPr/>
    </dgm:pt>
    <dgm:pt modelId="{FC26D2D7-6C60-6E4B-86E5-05FD60A61710}" type="pres">
      <dgm:prSet presAssocID="{E8DE518A-8101-6649-8D8F-F52EAD3A8AD7}" presName="Name37" presStyleLbl="parChTrans1D2" presStyleIdx="2" presStyleCnt="4"/>
      <dgm:spPr/>
      <dgm:t>
        <a:bodyPr/>
        <a:lstStyle/>
        <a:p>
          <a:endParaRPr lang="en-US"/>
        </a:p>
      </dgm:t>
    </dgm:pt>
    <dgm:pt modelId="{5EDE965A-7648-D04C-BA93-5C12AF683D7F}" type="pres">
      <dgm:prSet presAssocID="{A9273DC1-0F0A-D54B-88B1-28E9C9D4866B}" presName="hierRoot2" presStyleCnt="0">
        <dgm:presLayoutVars>
          <dgm:hierBranch val="init"/>
        </dgm:presLayoutVars>
      </dgm:prSet>
      <dgm:spPr/>
    </dgm:pt>
    <dgm:pt modelId="{09CA9529-E356-D448-8C50-29886D4C0A87}" type="pres">
      <dgm:prSet presAssocID="{A9273DC1-0F0A-D54B-88B1-28E9C9D4866B}" presName="rootComposite" presStyleCnt="0"/>
      <dgm:spPr/>
    </dgm:pt>
    <dgm:pt modelId="{21ABFF1C-42C0-1E4B-AE7F-1AE2FA78C5B5}" type="pres">
      <dgm:prSet presAssocID="{A9273DC1-0F0A-D54B-88B1-28E9C9D4866B}" presName="rootText" presStyleLbl="node2" presStyleIdx="2" presStyleCnt="3" custScaleY="1383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1F2171-5144-A041-B57E-8678AD18E8A9}" type="pres">
      <dgm:prSet presAssocID="{A9273DC1-0F0A-D54B-88B1-28E9C9D4866B}" presName="rootConnector" presStyleLbl="node2" presStyleIdx="2" presStyleCnt="3"/>
      <dgm:spPr/>
      <dgm:t>
        <a:bodyPr/>
        <a:lstStyle/>
        <a:p>
          <a:endParaRPr lang="en-US"/>
        </a:p>
      </dgm:t>
    </dgm:pt>
    <dgm:pt modelId="{462CA0A3-6FBE-7745-8434-121C58E84705}" type="pres">
      <dgm:prSet presAssocID="{A9273DC1-0F0A-D54B-88B1-28E9C9D4866B}" presName="hierChild4" presStyleCnt="0"/>
      <dgm:spPr/>
    </dgm:pt>
    <dgm:pt modelId="{D358014C-7A50-7E42-B781-9C078A8D9DAB}" type="pres">
      <dgm:prSet presAssocID="{A9273DC1-0F0A-D54B-88B1-28E9C9D4866B}" presName="hierChild5" presStyleCnt="0"/>
      <dgm:spPr/>
    </dgm:pt>
    <dgm:pt modelId="{DB43E23D-5A7D-3E4C-AD63-2A51E4847133}" type="pres">
      <dgm:prSet presAssocID="{F584EBF2-4935-D449-B17A-F3B5061BD335}" presName="hierChild3" presStyleCnt="0"/>
      <dgm:spPr/>
    </dgm:pt>
    <dgm:pt modelId="{DC11C395-B668-6B46-BCF8-DA4C098EC429}" type="pres">
      <dgm:prSet presAssocID="{057F09A1-87A5-C240-9DF8-9CF77EB0F59F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AE7596B7-FEEB-DD49-A444-840D5E0B5B2A}" type="pres">
      <dgm:prSet presAssocID="{C6AEB60B-85EB-4646-8658-F4E720680A38}" presName="hierRoot3" presStyleCnt="0">
        <dgm:presLayoutVars>
          <dgm:hierBranch val="init"/>
        </dgm:presLayoutVars>
      </dgm:prSet>
      <dgm:spPr/>
    </dgm:pt>
    <dgm:pt modelId="{A9A4C228-518C-AA4A-A8F3-00EC3ED907CD}" type="pres">
      <dgm:prSet presAssocID="{C6AEB60B-85EB-4646-8658-F4E720680A38}" presName="rootComposite3" presStyleCnt="0"/>
      <dgm:spPr/>
    </dgm:pt>
    <dgm:pt modelId="{C0F10C1B-881C-A34E-98F0-40B9DC84B173}" type="pres">
      <dgm:prSet presAssocID="{C6AEB60B-85EB-4646-8658-F4E720680A3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716C04-716A-9F47-905E-121895E43A4A}" type="pres">
      <dgm:prSet presAssocID="{C6AEB60B-85EB-4646-8658-F4E720680A38}" presName="rootConnector3" presStyleLbl="asst1" presStyleIdx="0" presStyleCnt="1"/>
      <dgm:spPr/>
      <dgm:t>
        <a:bodyPr/>
        <a:lstStyle/>
        <a:p>
          <a:endParaRPr lang="en-US"/>
        </a:p>
      </dgm:t>
    </dgm:pt>
    <dgm:pt modelId="{4C69DC02-96D2-FD4E-B235-9B722E83785C}" type="pres">
      <dgm:prSet presAssocID="{C6AEB60B-85EB-4646-8658-F4E720680A38}" presName="hierChild6" presStyleCnt="0"/>
      <dgm:spPr/>
    </dgm:pt>
    <dgm:pt modelId="{74EE80F1-AC45-314F-A1DB-58E92DD86691}" type="pres">
      <dgm:prSet presAssocID="{C6AEB60B-85EB-4646-8658-F4E720680A38}" presName="hierChild7" presStyleCnt="0"/>
      <dgm:spPr/>
    </dgm:pt>
  </dgm:ptLst>
  <dgm:cxnLst>
    <dgm:cxn modelId="{DD68CEA4-0381-694E-A496-850A55D23DE5}" srcId="{F584EBF2-4935-D449-B17A-F3B5061BD335}" destId="{A9273DC1-0F0A-D54B-88B1-28E9C9D4866B}" srcOrd="3" destOrd="0" parTransId="{E8DE518A-8101-6649-8D8F-F52EAD3A8AD7}" sibTransId="{F680DD8A-8E1D-8C46-82EA-4DC48F63AF95}"/>
    <dgm:cxn modelId="{8D4690BD-0325-F747-ABA8-95043E8B5A58}" type="presOf" srcId="{B28646BE-BB89-3745-910C-4DBE65C3F900}" destId="{B679B567-AC26-BB45-B927-AC530B0AD6B4}" srcOrd="1" destOrd="0" presId="urn:microsoft.com/office/officeart/2005/8/layout/orgChart1"/>
    <dgm:cxn modelId="{E283983C-1FAD-6740-9778-C6A35BC72D57}" type="presOf" srcId="{B28646BE-BB89-3745-910C-4DBE65C3F900}" destId="{48860D16-0760-EB42-8ABA-C48C25B8CF26}" srcOrd="0" destOrd="0" presId="urn:microsoft.com/office/officeart/2005/8/layout/orgChart1"/>
    <dgm:cxn modelId="{83D2CEFB-3BDA-8041-82E1-0B1A2B657604}" type="presOf" srcId="{02A426F6-6A57-9843-910B-4B361DD4A819}" destId="{D0CD45EB-8687-E240-BFB5-D149E7F1D81F}" srcOrd="0" destOrd="0" presId="urn:microsoft.com/office/officeart/2005/8/layout/orgChart1"/>
    <dgm:cxn modelId="{5CF9DAB3-E977-D341-8FBA-7603DDF70B81}" srcId="{F584EBF2-4935-D449-B17A-F3B5061BD335}" destId="{CF4DF0DD-1C34-A942-BA02-771A5177250F}" srcOrd="2" destOrd="0" parTransId="{15864BE1-106A-AE45-A4E3-76F0405B6D27}" sibTransId="{A0582B96-AE08-C14B-BDEF-F8A893CD55FB}"/>
    <dgm:cxn modelId="{C291719D-A2F3-C94B-A4B3-D5B7DEF2597E}" type="presOf" srcId="{A9273DC1-0F0A-D54B-88B1-28E9C9D4866B}" destId="{9C1F2171-5144-A041-B57E-8678AD18E8A9}" srcOrd="1" destOrd="0" presId="urn:microsoft.com/office/officeart/2005/8/layout/orgChart1"/>
    <dgm:cxn modelId="{B64D393A-774F-F94C-8768-4DA577C5FBDB}" type="presOf" srcId="{C6AEB60B-85EB-4646-8658-F4E720680A38}" destId="{A2716C04-716A-9F47-905E-121895E43A4A}" srcOrd="1" destOrd="0" presId="urn:microsoft.com/office/officeart/2005/8/layout/orgChart1"/>
    <dgm:cxn modelId="{733F9402-B932-5846-9113-10AF942BC1D2}" srcId="{F584EBF2-4935-D449-B17A-F3B5061BD335}" destId="{C6AEB60B-85EB-4646-8658-F4E720680A38}" srcOrd="1" destOrd="0" parTransId="{057F09A1-87A5-C240-9DF8-9CF77EB0F59F}" sibTransId="{9BC0752F-2440-A04D-B946-CC233555887E}"/>
    <dgm:cxn modelId="{8FECBC74-9ECD-7841-A5F4-ECE0797FFBB3}" type="presOf" srcId="{CF4DF0DD-1C34-A942-BA02-771A5177250F}" destId="{AF329267-63EC-8F42-B7F3-210997331F2F}" srcOrd="0" destOrd="0" presId="urn:microsoft.com/office/officeart/2005/8/layout/orgChart1"/>
    <dgm:cxn modelId="{0D8FCC07-ACD3-4D45-B9B7-8F04101CF1A6}" type="presOf" srcId="{165501BC-7B2D-4648-B113-6A88DD142E9B}" destId="{44B8584E-3A73-B644-B8AD-ADD9CAD0C857}" srcOrd="0" destOrd="0" presId="urn:microsoft.com/office/officeart/2005/8/layout/orgChart1"/>
    <dgm:cxn modelId="{B5D3F368-E01A-F742-A6DF-16073AEFAC9A}" type="presOf" srcId="{E8DE518A-8101-6649-8D8F-F52EAD3A8AD7}" destId="{FC26D2D7-6C60-6E4B-86E5-05FD60A61710}" srcOrd="0" destOrd="0" presId="urn:microsoft.com/office/officeart/2005/8/layout/orgChart1"/>
    <dgm:cxn modelId="{BC976875-CCA6-794F-90E1-B0B5786C5FD1}" type="presOf" srcId="{50A8F62F-F844-0244-BF35-F8D69A02C0EC}" destId="{7D3CB068-BE7D-E14E-8B0A-FBD884BE7EF8}" srcOrd="1" destOrd="0" presId="urn:microsoft.com/office/officeart/2005/8/layout/orgChart1"/>
    <dgm:cxn modelId="{0363D39D-19F3-2A41-83DF-C81517F8D652}" type="presOf" srcId="{057F09A1-87A5-C240-9DF8-9CF77EB0F59F}" destId="{DC11C395-B668-6B46-BCF8-DA4C098EC429}" srcOrd="0" destOrd="0" presId="urn:microsoft.com/office/officeart/2005/8/layout/orgChart1"/>
    <dgm:cxn modelId="{A0E440FC-65B7-3A45-9689-12E2E1CB5A6C}" type="presOf" srcId="{CF4DF0DD-1C34-A942-BA02-771A5177250F}" destId="{BA5038BC-0EB7-3644-8327-1950AA12EECC}" srcOrd="1" destOrd="0" presId="urn:microsoft.com/office/officeart/2005/8/layout/orgChart1"/>
    <dgm:cxn modelId="{E950CF72-7A17-0442-A4BE-053FA6BB3DD8}" type="presOf" srcId="{F584EBF2-4935-D449-B17A-F3B5061BD335}" destId="{5A7CAF78-7164-D64D-B647-33BD787784A5}" srcOrd="0" destOrd="0" presId="urn:microsoft.com/office/officeart/2005/8/layout/orgChart1"/>
    <dgm:cxn modelId="{8B25172F-DAFE-4944-A45F-362690815E44}" srcId="{02A426F6-6A57-9843-910B-4B361DD4A819}" destId="{F584EBF2-4935-D449-B17A-F3B5061BD335}" srcOrd="0" destOrd="0" parTransId="{01251C8E-BAB2-9E4F-B351-60AE9B692EEE}" sibTransId="{D5566589-9721-2646-A317-869114B55E41}"/>
    <dgm:cxn modelId="{764ACF3A-4074-F849-B694-F70526CDA7E2}" type="presOf" srcId="{1922C825-DBED-534E-B4BB-BFB1C2FA9BD3}" destId="{8ECDE9FA-5021-2A4F-8B42-121E4B729710}" srcOrd="0" destOrd="0" presId="urn:microsoft.com/office/officeart/2005/8/layout/orgChart1"/>
    <dgm:cxn modelId="{C6ACDDCB-363D-FE40-ADBE-B489B7FCFC64}" type="presOf" srcId="{15864BE1-106A-AE45-A4E3-76F0405B6D27}" destId="{C5CC79E3-AE8E-954D-AAD0-54D7665C0D50}" srcOrd="0" destOrd="0" presId="urn:microsoft.com/office/officeart/2005/8/layout/orgChart1"/>
    <dgm:cxn modelId="{B7D76548-B87F-4E4D-A0F2-B90093DB0E5A}" srcId="{F584EBF2-4935-D449-B17A-F3B5061BD335}" destId="{50A8F62F-F844-0244-BF35-F8D69A02C0EC}" srcOrd="0" destOrd="0" parTransId="{1922C825-DBED-534E-B4BB-BFB1C2FA9BD3}" sibTransId="{684E0B59-3B63-0546-A284-4D68CC33A52F}"/>
    <dgm:cxn modelId="{5C87695D-3A78-EF43-8F5E-BBD80873F025}" srcId="{50A8F62F-F844-0244-BF35-F8D69A02C0EC}" destId="{B28646BE-BB89-3745-910C-4DBE65C3F900}" srcOrd="0" destOrd="0" parTransId="{165501BC-7B2D-4648-B113-6A88DD142E9B}" sibTransId="{AB5F5AD9-FB07-6445-9349-CFEDFCBF759A}"/>
    <dgm:cxn modelId="{514AECB5-231B-5343-8FFF-99F4C5A79A7E}" type="presOf" srcId="{50A8F62F-F844-0244-BF35-F8D69A02C0EC}" destId="{74251466-D496-2246-ABAB-4B613E40B7E8}" srcOrd="0" destOrd="0" presId="urn:microsoft.com/office/officeart/2005/8/layout/orgChart1"/>
    <dgm:cxn modelId="{7ED7B8A8-5F7D-8A44-849C-C5224978109A}" type="presOf" srcId="{F584EBF2-4935-D449-B17A-F3B5061BD335}" destId="{77385E20-48A1-6446-B5C0-A1E40964575C}" srcOrd="1" destOrd="0" presId="urn:microsoft.com/office/officeart/2005/8/layout/orgChart1"/>
    <dgm:cxn modelId="{B1977A8F-EC96-6C49-9A6B-C1A2D4041DA1}" type="presOf" srcId="{C6AEB60B-85EB-4646-8658-F4E720680A38}" destId="{C0F10C1B-881C-A34E-98F0-40B9DC84B173}" srcOrd="0" destOrd="0" presId="urn:microsoft.com/office/officeart/2005/8/layout/orgChart1"/>
    <dgm:cxn modelId="{5D3F2D91-68EE-6744-A4E8-EB505BC46D54}" type="presOf" srcId="{A9273DC1-0F0A-D54B-88B1-28E9C9D4866B}" destId="{21ABFF1C-42C0-1E4B-AE7F-1AE2FA78C5B5}" srcOrd="0" destOrd="0" presId="urn:microsoft.com/office/officeart/2005/8/layout/orgChart1"/>
    <dgm:cxn modelId="{34E27904-9A78-9F43-B178-A534459769B0}" type="presParOf" srcId="{D0CD45EB-8687-E240-BFB5-D149E7F1D81F}" destId="{6368BBB2-AE33-0E4E-9A05-ACFC87F75732}" srcOrd="0" destOrd="0" presId="urn:microsoft.com/office/officeart/2005/8/layout/orgChart1"/>
    <dgm:cxn modelId="{AF9F4A6D-C691-624B-BA2D-CCE2F42E6633}" type="presParOf" srcId="{6368BBB2-AE33-0E4E-9A05-ACFC87F75732}" destId="{541AEEDB-2FA6-6349-AC54-EBC8C8EEF879}" srcOrd="0" destOrd="0" presId="urn:microsoft.com/office/officeart/2005/8/layout/orgChart1"/>
    <dgm:cxn modelId="{974A33EB-201B-324F-9790-E241D3562231}" type="presParOf" srcId="{541AEEDB-2FA6-6349-AC54-EBC8C8EEF879}" destId="{5A7CAF78-7164-D64D-B647-33BD787784A5}" srcOrd="0" destOrd="0" presId="urn:microsoft.com/office/officeart/2005/8/layout/orgChart1"/>
    <dgm:cxn modelId="{6A22D5D8-94BC-CD4D-BC87-4E8FD05BE364}" type="presParOf" srcId="{541AEEDB-2FA6-6349-AC54-EBC8C8EEF879}" destId="{77385E20-48A1-6446-B5C0-A1E40964575C}" srcOrd="1" destOrd="0" presId="urn:microsoft.com/office/officeart/2005/8/layout/orgChart1"/>
    <dgm:cxn modelId="{982EF6F0-D6C5-874B-9046-23B24FF17CF9}" type="presParOf" srcId="{6368BBB2-AE33-0E4E-9A05-ACFC87F75732}" destId="{80E4232D-15DE-C04C-81A2-A589107A21F9}" srcOrd="1" destOrd="0" presId="urn:microsoft.com/office/officeart/2005/8/layout/orgChart1"/>
    <dgm:cxn modelId="{BB624D01-F1F7-454F-9ADD-CFB681A19852}" type="presParOf" srcId="{80E4232D-15DE-C04C-81A2-A589107A21F9}" destId="{8ECDE9FA-5021-2A4F-8B42-121E4B729710}" srcOrd="0" destOrd="0" presId="urn:microsoft.com/office/officeart/2005/8/layout/orgChart1"/>
    <dgm:cxn modelId="{60C45E94-63B5-6144-A7BB-5AF34A77E305}" type="presParOf" srcId="{80E4232D-15DE-C04C-81A2-A589107A21F9}" destId="{34ADEACA-E8AE-0C45-9275-0B832837CACE}" srcOrd="1" destOrd="0" presId="urn:microsoft.com/office/officeart/2005/8/layout/orgChart1"/>
    <dgm:cxn modelId="{068A519B-1DCB-FA49-B575-7CE68E32512E}" type="presParOf" srcId="{34ADEACA-E8AE-0C45-9275-0B832837CACE}" destId="{55871DBC-CFC5-C743-A89B-A1F21C4A1447}" srcOrd="0" destOrd="0" presId="urn:microsoft.com/office/officeart/2005/8/layout/orgChart1"/>
    <dgm:cxn modelId="{4042EFF4-C907-9344-A5D6-9285A56C2657}" type="presParOf" srcId="{55871DBC-CFC5-C743-A89B-A1F21C4A1447}" destId="{74251466-D496-2246-ABAB-4B613E40B7E8}" srcOrd="0" destOrd="0" presId="urn:microsoft.com/office/officeart/2005/8/layout/orgChart1"/>
    <dgm:cxn modelId="{1669B6AD-580D-0340-9632-1AC2FE059DCA}" type="presParOf" srcId="{55871DBC-CFC5-C743-A89B-A1F21C4A1447}" destId="{7D3CB068-BE7D-E14E-8B0A-FBD884BE7EF8}" srcOrd="1" destOrd="0" presId="urn:microsoft.com/office/officeart/2005/8/layout/orgChart1"/>
    <dgm:cxn modelId="{9BC79EA7-EE20-E64D-A1D3-33BA45611077}" type="presParOf" srcId="{34ADEACA-E8AE-0C45-9275-0B832837CACE}" destId="{92DE396B-F5BD-024A-9D81-C38D8DCC2B8F}" srcOrd="1" destOrd="0" presId="urn:microsoft.com/office/officeart/2005/8/layout/orgChart1"/>
    <dgm:cxn modelId="{D2A46958-6AC8-0D44-848C-711B2F1AC1A2}" type="presParOf" srcId="{92DE396B-F5BD-024A-9D81-C38D8DCC2B8F}" destId="{44B8584E-3A73-B644-B8AD-ADD9CAD0C857}" srcOrd="0" destOrd="0" presId="urn:microsoft.com/office/officeart/2005/8/layout/orgChart1"/>
    <dgm:cxn modelId="{A10E37A3-9CE8-3C4F-ADB1-5578BAC19AF9}" type="presParOf" srcId="{92DE396B-F5BD-024A-9D81-C38D8DCC2B8F}" destId="{D58791C2-18B3-9B45-A037-051FB106CE42}" srcOrd="1" destOrd="0" presId="urn:microsoft.com/office/officeart/2005/8/layout/orgChart1"/>
    <dgm:cxn modelId="{8577A1B7-CFBA-974F-8488-D2630F92D854}" type="presParOf" srcId="{D58791C2-18B3-9B45-A037-051FB106CE42}" destId="{80039D62-E1F5-0A41-A9B7-4C36A6BB741B}" srcOrd="0" destOrd="0" presId="urn:microsoft.com/office/officeart/2005/8/layout/orgChart1"/>
    <dgm:cxn modelId="{9C77188F-342D-1648-9926-2E9111584258}" type="presParOf" srcId="{80039D62-E1F5-0A41-A9B7-4C36A6BB741B}" destId="{48860D16-0760-EB42-8ABA-C48C25B8CF26}" srcOrd="0" destOrd="0" presId="urn:microsoft.com/office/officeart/2005/8/layout/orgChart1"/>
    <dgm:cxn modelId="{CD4B6E4E-B0AE-C544-B3A3-14AF8096C90A}" type="presParOf" srcId="{80039D62-E1F5-0A41-A9B7-4C36A6BB741B}" destId="{B679B567-AC26-BB45-B927-AC530B0AD6B4}" srcOrd="1" destOrd="0" presId="urn:microsoft.com/office/officeart/2005/8/layout/orgChart1"/>
    <dgm:cxn modelId="{A77AADA4-79CE-EA44-8F77-986FA240544A}" type="presParOf" srcId="{D58791C2-18B3-9B45-A037-051FB106CE42}" destId="{5B004C80-3C0E-1D46-B710-3BBEAD34888B}" srcOrd="1" destOrd="0" presId="urn:microsoft.com/office/officeart/2005/8/layout/orgChart1"/>
    <dgm:cxn modelId="{B436C140-F972-D441-AA96-7B35B8281FAE}" type="presParOf" srcId="{D58791C2-18B3-9B45-A037-051FB106CE42}" destId="{F564F35C-01D1-3E45-A9D9-8C412F3F4965}" srcOrd="2" destOrd="0" presId="urn:microsoft.com/office/officeart/2005/8/layout/orgChart1"/>
    <dgm:cxn modelId="{3BE5BED5-D3FD-4343-A8C0-7DF89992690D}" type="presParOf" srcId="{34ADEACA-E8AE-0C45-9275-0B832837CACE}" destId="{C07C683C-0290-5646-9155-9D5FD95053BF}" srcOrd="2" destOrd="0" presId="urn:microsoft.com/office/officeart/2005/8/layout/orgChart1"/>
    <dgm:cxn modelId="{0BF321EC-7357-E146-81E8-07A8FEBC4110}" type="presParOf" srcId="{80E4232D-15DE-C04C-81A2-A589107A21F9}" destId="{C5CC79E3-AE8E-954D-AAD0-54D7665C0D50}" srcOrd="2" destOrd="0" presId="urn:microsoft.com/office/officeart/2005/8/layout/orgChart1"/>
    <dgm:cxn modelId="{3670F5D2-F9AE-2140-8CCC-E50912BE6F13}" type="presParOf" srcId="{80E4232D-15DE-C04C-81A2-A589107A21F9}" destId="{0A5A83C7-A23B-F346-AEF3-51DDBDDBE30E}" srcOrd="3" destOrd="0" presId="urn:microsoft.com/office/officeart/2005/8/layout/orgChart1"/>
    <dgm:cxn modelId="{E612384E-18F5-1F44-83F6-BA3B46A632E4}" type="presParOf" srcId="{0A5A83C7-A23B-F346-AEF3-51DDBDDBE30E}" destId="{BF779C62-8660-7E41-950A-7DB758B4BDBB}" srcOrd="0" destOrd="0" presId="urn:microsoft.com/office/officeart/2005/8/layout/orgChart1"/>
    <dgm:cxn modelId="{EF142FF5-96B4-4D4A-A08E-C5F750C80071}" type="presParOf" srcId="{BF779C62-8660-7E41-950A-7DB758B4BDBB}" destId="{AF329267-63EC-8F42-B7F3-210997331F2F}" srcOrd="0" destOrd="0" presId="urn:microsoft.com/office/officeart/2005/8/layout/orgChart1"/>
    <dgm:cxn modelId="{45100F18-DE4C-6649-B8FA-C53D01C132B6}" type="presParOf" srcId="{BF779C62-8660-7E41-950A-7DB758B4BDBB}" destId="{BA5038BC-0EB7-3644-8327-1950AA12EECC}" srcOrd="1" destOrd="0" presId="urn:microsoft.com/office/officeart/2005/8/layout/orgChart1"/>
    <dgm:cxn modelId="{76D7465C-F057-1146-A4F7-14883AEAD277}" type="presParOf" srcId="{0A5A83C7-A23B-F346-AEF3-51DDBDDBE30E}" destId="{FC7D62A7-1E12-9349-B5D6-43ADB7582065}" srcOrd="1" destOrd="0" presId="urn:microsoft.com/office/officeart/2005/8/layout/orgChart1"/>
    <dgm:cxn modelId="{228ECEB8-15C9-A04C-B0AA-3C77BC9B7C89}" type="presParOf" srcId="{0A5A83C7-A23B-F346-AEF3-51DDBDDBE30E}" destId="{8054BBD9-A02D-E842-9A0C-810C9BF24D54}" srcOrd="2" destOrd="0" presId="urn:microsoft.com/office/officeart/2005/8/layout/orgChart1"/>
    <dgm:cxn modelId="{5C9855E0-B5F5-D545-B085-8567C2DB26D9}" type="presParOf" srcId="{80E4232D-15DE-C04C-81A2-A589107A21F9}" destId="{FC26D2D7-6C60-6E4B-86E5-05FD60A61710}" srcOrd="4" destOrd="0" presId="urn:microsoft.com/office/officeart/2005/8/layout/orgChart1"/>
    <dgm:cxn modelId="{195A16E4-9AC3-BC41-B88A-BD55FD0A8E09}" type="presParOf" srcId="{80E4232D-15DE-C04C-81A2-A589107A21F9}" destId="{5EDE965A-7648-D04C-BA93-5C12AF683D7F}" srcOrd="5" destOrd="0" presId="urn:microsoft.com/office/officeart/2005/8/layout/orgChart1"/>
    <dgm:cxn modelId="{91C57C0D-A005-2F46-A1F6-B9EE6BA4E396}" type="presParOf" srcId="{5EDE965A-7648-D04C-BA93-5C12AF683D7F}" destId="{09CA9529-E356-D448-8C50-29886D4C0A87}" srcOrd="0" destOrd="0" presId="urn:microsoft.com/office/officeart/2005/8/layout/orgChart1"/>
    <dgm:cxn modelId="{77350A36-C789-BB4B-8F25-D1B8366D3434}" type="presParOf" srcId="{09CA9529-E356-D448-8C50-29886D4C0A87}" destId="{21ABFF1C-42C0-1E4B-AE7F-1AE2FA78C5B5}" srcOrd="0" destOrd="0" presId="urn:microsoft.com/office/officeart/2005/8/layout/orgChart1"/>
    <dgm:cxn modelId="{87413966-7474-4640-95D6-117D119A4B24}" type="presParOf" srcId="{09CA9529-E356-D448-8C50-29886D4C0A87}" destId="{9C1F2171-5144-A041-B57E-8678AD18E8A9}" srcOrd="1" destOrd="0" presId="urn:microsoft.com/office/officeart/2005/8/layout/orgChart1"/>
    <dgm:cxn modelId="{5AC18FBE-253D-E442-8CE0-06BCDEACE00F}" type="presParOf" srcId="{5EDE965A-7648-D04C-BA93-5C12AF683D7F}" destId="{462CA0A3-6FBE-7745-8434-121C58E84705}" srcOrd="1" destOrd="0" presId="urn:microsoft.com/office/officeart/2005/8/layout/orgChart1"/>
    <dgm:cxn modelId="{43E03BC4-2AEA-BC43-AA54-F81B5DC67EB9}" type="presParOf" srcId="{5EDE965A-7648-D04C-BA93-5C12AF683D7F}" destId="{D358014C-7A50-7E42-B781-9C078A8D9DAB}" srcOrd="2" destOrd="0" presId="urn:microsoft.com/office/officeart/2005/8/layout/orgChart1"/>
    <dgm:cxn modelId="{62BC2418-F9E5-4847-884F-AEA0466006A5}" type="presParOf" srcId="{6368BBB2-AE33-0E4E-9A05-ACFC87F75732}" destId="{DB43E23D-5A7D-3E4C-AD63-2A51E4847133}" srcOrd="2" destOrd="0" presId="urn:microsoft.com/office/officeart/2005/8/layout/orgChart1"/>
    <dgm:cxn modelId="{CCF6B93E-4158-D449-A1A2-6E6F83447F3E}" type="presParOf" srcId="{DB43E23D-5A7D-3E4C-AD63-2A51E4847133}" destId="{DC11C395-B668-6B46-BCF8-DA4C098EC429}" srcOrd="0" destOrd="0" presId="urn:microsoft.com/office/officeart/2005/8/layout/orgChart1"/>
    <dgm:cxn modelId="{2DA65D9D-C5D4-C244-BDF9-5509B0A5D1F2}" type="presParOf" srcId="{DB43E23D-5A7D-3E4C-AD63-2A51E4847133}" destId="{AE7596B7-FEEB-DD49-A444-840D5E0B5B2A}" srcOrd="1" destOrd="0" presId="urn:microsoft.com/office/officeart/2005/8/layout/orgChart1"/>
    <dgm:cxn modelId="{0AE02BF6-B318-D44B-8BD3-6E3A138900CC}" type="presParOf" srcId="{AE7596B7-FEEB-DD49-A444-840D5E0B5B2A}" destId="{A9A4C228-518C-AA4A-A8F3-00EC3ED907CD}" srcOrd="0" destOrd="0" presId="urn:microsoft.com/office/officeart/2005/8/layout/orgChart1"/>
    <dgm:cxn modelId="{7BE76BEF-24CC-8D45-8DBD-DF12EA360228}" type="presParOf" srcId="{A9A4C228-518C-AA4A-A8F3-00EC3ED907CD}" destId="{C0F10C1B-881C-A34E-98F0-40B9DC84B173}" srcOrd="0" destOrd="0" presId="urn:microsoft.com/office/officeart/2005/8/layout/orgChart1"/>
    <dgm:cxn modelId="{DCCC655C-3998-6342-B470-82317F745A18}" type="presParOf" srcId="{A9A4C228-518C-AA4A-A8F3-00EC3ED907CD}" destId="{A2716C04-716A-9F47-905E-121895E43A4A}" srcOrd="1" destOrd="0" presId="urn:microsoft.com/office/officeart/2005/8/layout/orgChart1"/>
    <dgm:cxn modelId="{C131C132-5193-1C4E-90E9-84C5AFF55364}" type="presParOf" srcId="{AE7596B7-FEEB-DD49-A444-840D5E0B5B2A}" destId="{4C69DC02-96D2-FD4E-B235-9B722E83785C}" srcOrd="1" destOrd="0" presId="urn:microsoft.com/office/officeart/2005/8/layout/orgChart1"/>
    <dgm:cxn modelId="{E2FF8CB5-C042-2B41-A15D-6C9B40C7BDAF}" type="presParOf" srcId="{AE7596B7-FEEB-DD49-A444-840D5E0B5B2A}" destId="{74EE80F1-AC45-314F-A1DB-58E92DD86691}" srcOrd="2" destOrd="0" presId="urn:microsoft.com/office/officeart/2005/8/layout/orgChart1"/>
  </dgm:cxnLst>
  <dgm:bg/>
  <dgm:whole>
    <a:ln>
      <a:solidFill>
        <a:schemeClr val="bg1">
          <a:lumMod val="8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EAFA4-9449-4DF7-9335-3A61C4672390}" type="doc">
      <dgm:prSet loTypeId="urn:microsoft.com/office/officeart/2005/8/layout/radial4" loCatId="relationship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3C316BDC-7069-4B87-994A-721A9BD598AB}">
      <dgm:prSet phldrT="[Metin]" custT="1"/>
      <dgm:spPr/>
      <dgm:t>
        <a:bodyPr/>
        <a:lstStyle/>
        <a:p>
          <a:pPr>
            <a:spcAft>
              <a:spcPts val="0"/>
            </a:spcAft>
          </a:pPr>
          <a:r>
            <a:rPr lang="tr-TR" sz="3600" b="1" dirty="0" smtClean="0">
              <a:latin typeface="Arial" pitchFamily="34" charset="0"/>
              <a:cs typeface="Arial" pitchFamily="34" charset="0"/>
            </a:rPr>
            <a:t>KİDR</a:t>
          </a:r>
        </a:p>
        <a:p>
          <a:pPr>
            <a:spcAft>
              <a:spcPts val="0"/>
            </a:spcAft>
          </a:pPr>
          <a:r>
            <a:rPr lang="tr-TR" sz="3200" b="1" dirty="0" smtClean="0">
              <a:latin typeface="Arial" pitchFamily="34" charset="0"/>
              <a:cs typeface="Arial" pitchFamily="34" charset="0"/>
            </a:rPr>
            <a:t> KURUM İÇ DEĞERLENDİRME RAPORU </a:t>
          </a:r>
        </a:p>
      </dgm:t>
    </dgm:pt>
    <dgm:pt modelId="{E1FBD0A8-259D-44CC-9763-9185643E597F}" type="parTrans" cxnId="{23E5F51C-733C-4426-B65E-C629BC123BCD}">
      <dgm:prSet/>
      <dgm:spPr/>
      <dgm:t>
        <a:bodyPr/>
        <a:lstStyle/>
        <a:p>
          <a:endParaRPr lang="tr-T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5296B3-969F-487C-99FD-B8728F435609}" type="sibTrans" cxnId="{23E5F51C-733C-4426-B65E-C629BC123BCD}">
      <dgm:prSet/>
      <dgm:spPr/>
      <dgm:t>
        <a:bodyPr/>
        <a:lstStyle/>
        <a:p>
          <a:endParaRPr lang="tr-T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D2B783-2F67-44F7-83BF-248F49D2E9A1}">
      <dgm:prSet phldrT="[Metin]" custT="1"/>
      <dgm:spPr/>
      <dgm:t>
        <a:bodyPr/>
        <a:lstStyle/>
        <a:p>
          <a:r>
            <a:rPr lang="tr-TR" sz="3600" dirty="0" smtClean="0">
              <a:latin typeface="Arial" pitchFamily="34" charset="0"/>
              <a:cs typeface="Arial" pitchFamily="34" charset="0"/>
            </a:rPr>
            <a:t>Kurum Hakkında Bilgiler</a:t>
          </a:r>
          <a:endParaRPr lang="tr-TR" sz="3600" dirty="0">
            <a:latin typeface="Arial" pitchFamily="34" charset="0"/>
            <a:cs typeface="Arial" pitchFamily="34" charset="0"/>
          </a:endParaRPr>
        </a:p>
      </dgm:t>
    </dgm:pt>
    <dgm:pt modelId="{BBB7BD2D-8A6E-497E-A224-52D15548FBCC}" type="parTrans" cxnId="{D8316EF5-52C7-4DD9-8E27-2256757B15F8}">
      <dgm:prSet custT="1"/>
      <dgm:spPr/>
      <dgm:t>
        <a:bodyPr/>
        <a:lstStyle/>
        <a:p>
          <a:endParaRPr lang="tr-TR" sz="2400">
            <a:latin typeface="+mn-lt"/>
            <a:cs typeface="Times New Roman" panose="02020603050405020304" pitchFamily="18" charset="0"/>
          </a:endParaRPr>
        </a:p>
      </dgm:t>
    </dgm:pt>
    <dgm:pt modelId="{7FB7870E-6CB9-474E-867A-A068CF78FEC4}" type="sibTrans" cxnId="{D8316EF5-52C7-4DD9-8E27-2256757B15F8}">
      <dgm:prSet/>
      <dgm:spPr/>
      <dgm:t>
        <a:bodyPr/>
        <a:lstStyle/>
        <a:p>
          <a:endParaRPr lang="tr-T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A189AE-3BCC-44AE-9CDD-CF41BA3EF7B6}">
      <dgm:prSet phldrT="[Metin]" custT="1"/>
      <dgm:spPr/>
      <dgm:t>
        <a:bodyPr/>
        <a:lstStyle/>
        <a:p>
          <a:r>
            <a:rPr lang="tr-TR" sz="3600" dirty="0" smtClean="0">
              <a:latin typeface="Arial" pitchFamily="34" charset="0"/>
              <a:cs typeface="Arial" pitchFamily="34" charset="0"/>
            </a:rPr>
            <a:t>Kalite Güvencesi Sistemi</a:t>
          </a:r>
          <a:endParaRPr lang="tr-TR" sz="3600" dirty="0">
            <a:latin typeface="Arial" pitchFamily="34" charset="0"/>
            <a:cs typeface="Arial" pitchFamily="34" charset="0"/>
          </a:endParaRPr>
        </a:p>
      </dgm:t>
    </dgm:pt>
    <dgm:pt modelId="{D8EB343F-426B-4A71-BA4B-1769CA3ACB23}" type="parTrans" cxnId="{CF61FFD9-DEB6-41AB-B63E-AB6482F6FBF3}">
      <dgm:prSet custT="1"/>
      <dgm:spPr/>
      <dgm:t>
        <a:bodyPr/>
        <a:lstStyle/>
        <a:p>
          <a:endParaRPr lang="tr-TR" sz="2400">
            <a:latin typeface="+mn-lt"/>
            <a:cs typeface="Times New Roman" panose="02020603050405020304" pitchFamily="18" charset="0"/>
          </a:endParaRPr>
        </a:p>
      </dgm:t>
    </dgm:pt>
    <dgm:pt modelId="{D3BFE9F2-90BD-44AA-B1CB-8445F0CED6F2}" type="sibTrans" cxnId="{CF61FFD9-DEB6-41AB-B63E-AB6482F6FBF3}">
      <dgm:prSet/>
      <dgm:spPr/>
      <dgm:t>
        <a:bodyPr/>
        <a:lstStyle/>
        <a:p>
          <a:endParaRPr lang="tr-T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A2CAAC-6925-4AC0-9F07-82B9BE4DA6FA}">
      <dgm:prSet phldrT="[Metin]" custT="1"/>
      <dgm:spPr/>
      <dgm:t>
        <a:bodyPr/>
        <a:lstStyle/>
        <a:p>
          <a:r>
            <a:rPr lang="tr-TR" sz="3600" dirty="0" smtClean="0">
              <a:latin typeface="Arial" pitchFamily="34" charset="0"/>
              <a:cs typeface="Arial" pitchFamily="34" charset="0"/>
            </a:rPr>
            <a:t>Eğitim ve Öğretim</a:t>
          </a:r>
          <a:endParaRPr lang="tr-TR" sz="3600" dirty="0">
            <a:latin typeface="Arial" pitchFamily="34" charset="0"/>
            <a:cs typeface="Arial" pitchFamily="34" charset="0"/>
          </a:endParaRPr>
        </a:p>
      </dgm:t>
    </dgm:pt>
    <dgm:pt modelId="{B6F83F1F-E6D2-4C9C-B824-E2CD1CB9E14A}" type="parTrans" cxnId="{0D2B6464-08F5-4374-817A-D35E731809A3}">
      <dgm:prSet custT="1"/>
      <dgm:spPr/>
      <dgm:t>
        <a:bodyPr/>
        <a:lstStyle/>
        <a:p>
          <a:endParaRPr lang="tr-TR" sz="2400">
            <a:latin typeface="+mn-lt"/>
            <a:cs typeface="Times New Roman" panose="02020603050405020304" pitchFamily="18" charset="0"/>
          </a:endParaRPr>
        </a:p>
      </dgm:t>
    </dgm:pt>
    <dgm:pt modelId="{C2BBE7DD-02EA-469F-A0F4-4AD53174B322}" type="sibTrans" cxnId="{0D2B6464-08F5-4374-817A-D35E731809A3}">
      <dgm:prSet/>
      <dgm:spPr/>
      <dgm:t>
        <a:bodyPr/>
        <a:lstStyle/>
        <a:p>
          <a:endParaRPr lang="tr-T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5FA31-35DC-4E23-A0D2-6FE54A4512D7}">
      <dgm:prSet phldrT="[Metin]" custT="1"/>
      <dgm:spPr/>
      <dgm:t>
        <a:bodyPr/>
        <a:lstStyle/>
        <a:p>
          <a:r>
            <a:rPr lang="tr-TR" sz="3600" dirty="0" smtClean="0">
              <a:latin typeface="Arial" pitchFamily="34" charset="0"/>
              <a:cs typeface="Arial" pitchFamily="34" charset="0"/>
            </a:rPr>
            <a:t>Araştırma ve Geliştirme</a:t>
          </a:r>
          <a:endParaRPr lang="tr-TR" sz="3600" dirty="0">
            <a:latin typeface="Arial" pitchFamily="34" charset="0"/>
            <a:cs typeface="Arial" pitchFamily="34" charset="0"/>
          </a:endParaRPr>
        </a:p>
      </dgm:t>
    </dgm:pt>
    <dgm:pt modelId="{201E9A40-E6FB-4074-8B35-843CD23B50C6}" type="parTrans" cxnId="{E6043BCF-BD4B-4EDC-8BE2-5FF2AFF89FFC}">
      <dgm:prSet custT="1"/>
      <dgm:spPr/>
      <dgm:t>
        <a:bodyPr/>
        <a:lstStyle/>
        <a:p>
          <a:endParaRPr lang="tr-TR" sz="2400">
            <a:latin typeface="+mn-lt"/>
            <a:cs typeface="Times New Roman" panose="02020603050405020304" pitchFamily="18" charset="0"/>
          </a:endParaRPr>
        </a:p>
      </dgm:t>
    </dgm:pt>
    <dgm:pt modelId="{892B4226-3E9A-4EFC-BE3D-40E4893F0DB3}" type="sibTrans" cxnId="{E6043BCF-BD4B-4EDC-8BE2-5FF2AFF89FFC}">
      <dgm:prSet/>
      <dgm:spPr/>
      <dgm:t>
        <a:bodyPr/>
        <a:lstStyle/>
        <a:p>
          <a:endParaRPr lang="tr-T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610EFF-917D-4385-B5F5-45421E91F460}">
      <dgm:prSet phldrT="[Metin]" custT="1"/>
      <dgm:spPr/>
      <dgm:t>
        <a:bodyPr/>
        <a:lstStyle/>
        <a:p>
          <a:r>
            <a:rPr lang="tr-TR" sz="3600" dirty="0" smtClean="0">
              <a:latin typeface="Arial" pitchFamily="34" charset="0"/>
              <a:cs typeface="Arial" pitchFamily="34" charset="0"/>
            </a:rPr>
            <a:t>Yönetim Sistemi</a:t>
          </a:r>
          <a:endParaRPr lang="tr-TR" sz="3600" dirty="0">
            <a:latin typeface="Arial" pitchFamily="34" charset="0"/>
            <a:cs typeface="Arial" pitchFamily="34" charset="0"/>
          </a:endParaRPr>
        </a:p>
      </dgm:t>
    </dgm:pt>
    <dgm:pt modelId="{E353BA35-90ED-442E-979A-7ECF790554F0}" type="parTrans" cxnId="{6BAC93B9-A6F5-4523-BFCF-6ABBCD4D61D6}">
      <dgm:prSet custT="1"/>
      <dgm:spPr/>
      <dgm:t>
        <a:bodyPr/>
        <a:lstStyle/>
        <a:p>
          <a:endParaRPr lang="tr-TR" sz="2400">
            <a:latin typeface="+mn-lt"/>
            <a:cs typeface="Times New Roman" panose="02020603050405020304" pitchFamily="18" charset="0"/>
          </a:endParaRPr>
        </a:p>
      </dgm:t>
    </dgm:pt>
    <dgm:pt modelId="{1DE312F2-5674-4307-9E84-E33A6F5209A7}" type="sibTrans" cxnId="{6BAC93B9-A6F5-4523-BFCF-6ABBCD4D61D6}">
      <dgm:prSet/>
      <dgm:spPr/>
      <dgm:t>
        <a:bodyPr/>
        <a:lstStyle/>
        <a:p>
          <a:endParaRPr lang="tr-T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2A7839-6443-47AE-A170-53060B714817}">
      <dgm:prSet phldrT="[Metin]" custT="1"/>
      <dgm:spPr/>
      <dgm:t>
        <a:bodyPr/>
        <a:lstStyle/>
        <a:p>
          <a:r>
            <a:rPr lang="tr-TR" sz="3600" dirty="0" smtClean="0">
              <a:latin typeface="Arial" pitchFamily="34" charset="0"/>
              <a:cs typeface="Arial" pitchFamily="34" charset="0"/>
            </a:rPr>
            <a:t>Sonuç ve Değerlendirme</a:t>
          </a:r>
          <a:endParaRPr lang="tr-TR" sz="3600" dirty="0">
            <a:latin typeface="Arial" pitchFamily="34" charset="0"/>
            <a:cs typeface="Arial" pitchFamily="34" charset="0"/>
          </a:endParaRPr>
        </a:p>
      </dgm:t>
    </dgm:pt>
    <dgm:pt modelId="{CE63C613-D453-4427-BFC6-9355CBA5FA13}" type="parTrans" cxnId="{702BBE49-9602-4FDA-BD5D-C552E5A2DFB9}">
      <dgm:prSet custT="1"/>
      <dgm:spPr/>
      <dgm:t>
        <a:bodyPr/>
        <a:lstStyle/>
        <a:p>
          <a:endParaRPr lang="tr-TR" sz="2400">
            <a:latin typeface="+mn-lt"/>
            <a:cs typeface="Times New Roman" panose="02020603050405020304" pitchFamily="18" charset="0"/>
          </a:endParaRPr>
        </a:p>
      </dgm:t>
    </dgm:pt>
    <dgm:pt modelId="{31E2647C-26D1-41F9-86E5-51D8AC536A27}" type="sibTrans" cxnId="{702BBE49-9602-4FDA-BD5D-C552E5A2DFB9}">
      <dgm:prSet/>
      <dgm:spPr/>
      <dgm:t>
        <a:bodyPr/>
        <a:lstStyle/>
        <a:p>
          <a:endParaRPr lang="tr-TR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247B83-F1B4-4C2B-9C18-A0193ED86457}" type="pres">
      <dgm:prSet presAssocID="{29BEAFA4-9449-4DF7-9335-3A61C46723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4A9345B-014D-4D38-983F-1623E6F3D931}" type="pres">
      <dgm:prSet presAssocID="{3C316BDC-7069-4B87-994A-721A9BD598AB}" presName="centerShape" presStyleLbl="node0" presStyleIdx="0" presStyleCnt="1" custScaleX="113849"/>
      <dgm:spPr/>
      <dgm:t>
        <a:bodyPr/>
        <a:lstStyle/>
        <a:p>
          <a:endParaRPr lang="tr-TR"/>
        </a:p>
      </dgm:t>
    </dgm:pt>
    <dgm:pt modelId="{212B5252-52F9-4FC2-9576-802C59246523}" type="pres">
      <dgm:prSet presAssocID="{BBB7BD2D-8A6E-497E-A224-52D15548FBCC}" presName="parTrans" presStyleLbl="bgSibTrans2D1" presStyleIdx="0" presStyleCnt="6"/>
      <dgm:spPr/>
      <dgm:t>
        <a:bodyPr/>
        <a:lstStyle/>
        <a:p>
          <a:endParaRPr lang="tr-TR"/>
        </a:p>
      </dgm:t>
    </dgm:pt>
    <dgm:pt modelId="{5BAB6055-73FC-435E-934D-51C5DAA93FD1}" type="pres">
      <dgm:prSet presAssocID="{F3D2B783-2F67-44F7-83BF-248F49D2E9A1}" presName="node" presStyleLbl="node1" presStyleIdx="0" presStyleCnt="6" custScaleX="104311" custRadScaleRad="100465" custRadScaleInc="-183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EE8B9E-5FFF-49B0-9CD9-FF5704254F8A}" type="pres">
      <dgm:prSet presAssocID="{D8EB343F-426B-4A71-BA4B-1769CA3ACB23}" presName="parTrans" presStyleLbl="bgSibTrans2D1" presStyleIdx="1" presStyleCnt="6"/>
      <dgm:spPr/>
      <dgm:t>
        <a:bodyPr/>
        <a:lstStyle/>
        <a:p>
          <a:endParaRPr lang="tr-TR"/>
        </a:p>
      </dgm:t>
    </dgm:pt>
    <dgm:pt modelId="{A750332B-EC70-400A-B37A-C3A4AB9992AB}" type="pres">
      <dgm:prSet presAssocID="{29A189AE-3BCC-44AE-9CDD-CF41BA3EF7B6}" presName="node" presStyleLbl="node1" presStyleIdx="1" presStyleCnt="6" custRadScaleRad="94658" custRadScaleInc="-157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D75540-81CF-4D60-8B7D-349044A03783}" type="pres">
      <dgm:prSet presAssocID="{B6F83F1F-E6D2-4C9C-B824-E2CD1CB9E14A}" presName="parTrans" presStyleLbl="bgSibTrans2D1" presStyleIdx="2" presStyleCnt="6"/>
      <dgm:spPr/>
      <dgm:t>
        <a:bodyPr/>
        <a:lstStyle/>
        <a:p>
          <a:endParaRPr lang="tr-TR"/>
        </a:p>
      </dgm:t>
    </dgm:pt>
    <dgm:pt modelId="{023D8D7C-29EB-432B-A2BD-EF1DD186B005}" type="pres">
      <dgm:prSet presAssocID="{89A2CAAC-6925-4AC0-9F07-82B9BE4DA6FA}" presName="node" presStyleLbl="node1" presStyleIdx="2" presStyleCnt="6" custRadScaleRad="90885" custRadScaleInc="-625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37B07D-53FC-48F5-A804-E7096A8DABD1}" type="pres">
      <dgm:prSet presAssocID="{201E9A40-E6FB-4074-8B35-843CD23B50C6}" presName="parTrans" presStyleLbl="bgSibTrans2D1" presStyleIdx="3" presStyleCnt="6"/>
      <dgm:spPr/>
      <dgm:t>
        <a:bodyPr/>
        <a:lstStyle/>
        <a:p>
          <a:endParaRPr lang="tr-TR"/>
        </a:p>
      </dgm:t>
    </dgm:pt>
    <dgm:pt modelId="{48CA6562-3A99-41EB-B71A-51A988BE81F1}" type="pres">
      <dgm:prSet presAssocID="{E595FA31-35DC-4E23-A0D2-6FE54A4512D7}" presName="node" presStyleLbl="node1" presStyleIdx="3" presStyleCnt="6" custRadScaleRad="90885" custRadScaleInc="625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BDD33C-8D10-4FE9-8EBC-FF2D545D8C95}" type="pres">
      <dgm:prSet presAssocID="{E353BA35-90ED-442E-979A-7ECF790554F0}" presName="parTrans" presStyleLbl="bgSibTrans2D1" presStyleIdx="4" presStyleCnt="6"/>
      <dgm:spPr/>
      <dgm:t>
        <a:bodyPr/>
        <a:lstStyle/>
        <a:p>
          <a:endParaRPr lang="tr-TR"/>
        </a:p>
      </dgm:t>
    </dgm:pt>
    <dgm:pt modelId="{03DC142B-61E7-48BC-BD13-926C9D7F9BBC}" type="pres">
      <dgm:prSet presAssocID="{79610EFF-917D-4385-B5F5-45421E91F460}" presName="node" presStyleLbl="node1" presStyleIdx="4" presStyleCnt="6" custRadScaleRad="94658" custRadScaleInc="157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E8109D-9910-4D9A-B628-50E4F3BAEBF0}" type="pres">
      <dgm:prSet presAssocID="{CE63C613-D453-4427-BFC6-9355CBA5FA13}" presName="parTrans" presStyleLbl="bgSibTrans2D1" presStyleIdx="5" presStyleCnt="6"/>
      <dgm:spPr/>
      <dgm:t>
        <a:bodyPr/>
        <a:lstStyle/>
        <a:p>
          <a:endParaRPr lang="tr-TR"/>
        </a:p>
      </dgm:t>
    </dgm:pt>
    <dgm:pt modelId="{5A522532-ADD0-4DA7-B845-06A45DB5E659}" type="pres">
      <dgm:prSet presAssocID="{152A7839-6443-47AE-A170-53060B714817}" presName="node" presStyleLbl="node1" presStyleIdx="5" presStyleCnt="6" custScaleX="108987" custRadScaleRad="100465" custRadScaleInc="183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02BBE49-9602-4FDA-BD5D-C552E5A2DFB9}" srcId="{3C316BDC-7069-4B87-994A-721A9BD598AB}" destId="{152A7839-6443-47AE-A170-53060B714817}" srcOrd="5" destOrd="0" parTransId="{CE63C613-D453-4427-BFC6-9355CBA5FA13}" sibTransId="{31E2647C-26D1-41F9-86E5-51D8AC536A27}"/>
    <dgm:cxn modelId="{23E5F51C-733C-4426-B65E-C629BC123BCD}" srcId="{29BEAFA4-9449-4DF7-9335-3A61C4672390}" destId="{3C316BDC-7069-4B87-994A-721A9BD598AB}" srcOrd="0" destOrd="0" parTransId="{E1FBD0A8-259D-44CC-9763-9185643E597F}" sibTransId="{0B5296B3-969F-487C-99FD-B8728F435609}"/>
    <dgm:cxn modelId="{0DF8F34E-FAF7-4B66-ADEB-B8517EFB0271}" type="presOf" srcId="{E595FA31-35DC-4E23-A0D2-6FE54A4512D7}" destId="{48CA6562-3A99-41EB-B71A-51A988BE81F1}" srcOrd="0" destOrd="0" presId="urn:microsoft.com/office/officeart/2005/8/layout/radial4"/>
    <dgm:cxn modelId="{18D64555-B19F-48B0-B8A3-157FD5910AFE}" type="presOf" srcId="{152A7839-6443-47AE-A170-53060B714817}" destId="{5A522532-ADD0-4DA7-B845-06A45DB5E659}" srcOrd="0" destOrd="0" presId="urn:microsoft.com/office/officeart/2005/8/layout/radial4"/>
    <dgm:cxn modelId="{0D2B6464-08F5-4374-817A-D35E731809A3}" srcId="{3C316BDC-7069-4B87-994A-721A9BD598AB}" destId="{89A2CAAC-6925-4AC0-9F07-82B9BE4DA6FA}" srcOrd="2" destOrd="0" parTransId="{B6F83F1F-E6D2-4C9C-B824-E2CD1CB9E14A}" sibTransId="{C2BBE7DD-02EA-469F-A0F4-4AD53174B322}"/>
    <dgm:cxn modelId="{4F05EE6F-9DAC-450C-8BF8-F1E71AB641A1}" type="presOf" srcId="{BBB7BD2D-8A6E-497E-A224-52D15548FBCC}" destId="{212B5252-52F9-4FC2-9576-802C59246523}" srcOrd="0" destOrd="0" presId="urn:microsoft.com/office/officeart/2005/8/layout/radial4"/>
    <dgm:cxn modelId="{3012FF12-F469-4E7A-90F1-B8E2E2A1B1A4}" type="presOf" srcId="{29A189AE-3BCC-44AE-9CDD-CF41BA3EF7B6}" destId="{A750332B-EC70-400A-B37A-C3A4AB9992AB}" srcOrd="0" destOrd="0" presId="urn:microsoft.com/office/officeart/2005/8/layout/radial4"/>
    <dgm:cxn modelId="{9DAB8D8C-577E-40D8-AB41-559A01C93FBD}" type="presOf" srcId="{B6F83F1F-E6D2-4C9C-B824-E2CD1CB9E14A}" destId="{A9D75540-81CF-4D60-8B7D-349044A03783}" srcOrd="0" destOrd="0" presId="urn:microsoft.com/office/officeart/2005/8/layout/radial4"/>
    <dgm:cxn modelId="{FC5FD842-44A4-43F7-9B8E-25F1A54366E8}" type="presOf" srcId="{F3D2B783-2F67-44F7-83BF-248F49D2E9A1}" destId="{5BAB6055-73FC-435E-934D-51C5DAA93FD1}" srcOrd="0" destOrd="0" presId="urn:microsoft.com/office/officeart/2005/8/layout/radial4"/>
    <dgm:cxn modelId="{062D98C1-8C91-42B0-9020-8264AF9E88DD}" type="presOf" srcId="{D8EB343F-426B-4A71-BA4B-1769CA3ACB23}" destId="{47EE8B9E-5FFF-49B0-9CD9-FF5704254F8A}" srcOrd="0" destOrd="0" presId="urn:microsoft.com/office/officeart/2005/8/layout/radial4"/>
    <dgm:cxn modelId="{3AF37129-1E0C-4172-914C-150693B0BA07}" type="presOf" srcId="{3C316BDC-7069-4B87-994A-721A9BD598AB}" destId="{B4A9345B-014D-4D38-983F-1623E6F3D931}" srcOrd="0" destOrd="0" presId="urn:microsoft.com/office/officeart/2005/8/layout/radial4"/>
    <dgm:cxn modelId="{6BAC93B9-A6F5-4523-BFCF-6ABBCD4D61D6}" srcId="{3C316BDC-7069-4B87-994A-721A9BD598AB}" destId="{79610EFF-917D-4385-B5F5-45421E91F460}" srcOrd="4" destOrd="0" parTransId="{E353BA35-90ED-442E-979A-7ECF790554F0}" sibTransId="{1DE312F2-5674-4307-9E84-E33A6F5209A7}"/>
    <dgm:cxn modelId="{F6DC4485-A2AF-417C-B47C-42860B6BE7F0}" type="presOf" srcId="{CE63C613-D453-4427-BFC6-9355CBA5FA13}" destId="{76E8109D-9910-4D9A-B628-50E4F3BAEBF0}" srcOrd="0" destOrd="0" presId="urn:microsoft.com/office/officeart/2005/8/layout/radial4"/>
    <dgm:cxn modelId="{E6043BCF-BD4B-4EDC-8BE2-5FF2AFF89FFC}" srcId="{3C316BDC-7069-4B87-994A-721A9BD598AB}" destId="{E595FA31-35DC-4E23-A0D2-6FE54A4512D7}" srcOrd="3" destOrd="0" parTransId="{201E9A40-E6FB-4074-8B35-843CD23B50C6}" sibTransId="{892B4226-3E9A-4EFC-BE3D-40E4893F0DB3}"/>
    <dgm:cxn modelId="{13B5C81D-37F3-4CFE-ADF2-4852F47F2012}" type="presOf" srcId="{201E9A40-E6FB-4074-8B35-843CD23B50C6}" destId="{9437B07D-53FC-48F5-A804-E7096A8DABD1}" srcOrd="0" destOrd="0" presId="urn:microsoft.com/office/officeart/2005/8/layout/radial4"/>
    <dgm:cxn modelId="{B50D7647-D60D-4FCB-AD0C-7D2E59DD0583}" type="presOf" srcId="{E353BA35-90ED-442E-979A-7ECF790554F0}" destId="{3DBDD33C-8D10-4FE9-8EBC-FF2D545D8C95}" srcOrd="0" destOrd="0" presId="urn:microsoft.com/office/officeart/2005/8/layout/radial4"/>
    <dgm:cxn modelId="{CF61FFD9-DEB6-41AB-B63E-AB6482F6FBF3}" srcId="{3C316BDC-7069-4B87-994A-721A9BD598AB}" destId="{29A189AE-3BCC-44AE-9CDD-CF41BA3EF7B6}" srcOrd="1" destOrd="0" parTransId="{D8EB343F-426B-4A71-BA4B-1769CA3ACB23}" sibTransId="{D3BFE9F2-90BD-44AA-B1CB-8445F0CED6F2}"/>
    <dgm:cxn modelId="{C01FAB43-9575-48D5-832E-127C39038367}" type="presOf" srcId="{29BEAFA4-9449-4DF7-9335-3A61C4672390}" destId="{2D247B83-F1B4-4C2B-9C18-A0193ED86457}" srcOrd="0" destOrd="0" presId="urn:microsoft.com/office/officeart/2005/8/layout/radial4"/>
    <dgm:cxn modelId="{3DC0B824-2B6D-493D-A21F-F258F4331C95}" type="presOf" srcId="{79610EFF-917D-4385-B5F5-45421E91F460}" destId="{03DC142B-61E7-48BC-BD13-926C9D7F9BBC}" srcOrd="0" destOrd="0" presId="urn:microsoft.com/office/officeart/2005/8/layout/radial4"/>
    <dgm:cxn modelId="{9B4FFADA-ADE5-4C05-B9AC-4F951348CD6C}" type="presOf" srcId="{89A2CAAC-6925-4AC0-9F07-82B9BE4DA6FA}" destId="{023D8D7C-29EB-432B-A2BD-EF1DD186B005}" srcOrd="0" destOrd="0" presId="urn:microsoft.com/office/officeart/2005/8/layout/radial4"/>
    <dgm:cxn modelId="{D8316EF5-52C7-4DD9-8E27-2256757B15F8}" srcId="{3C316BDC-7069-4B87-994A-721A9BD598AB}" destId="{F3D2B783-2F67-44F7-83BF-248F49D2E9A1}" srcOrd="0" destOrd="0" parTransId="{BBB7BD2D-8A6E-497E-A224-52D15548FBCC}" sibTransId="{7FB7870E-6CB9-474E-867A-A068CF78FEC4}"/>
    <dgm:cxn modelId="{E66DAC97-1857-4D28-B334-16C93DB910DC}" type="presParOf" srcId="{2D247B83-F1B4-4C2B-9C18-A0193ED86457}" destId="{B4A9345B-014D-4D38-983F-1623E6F3D931}" srcOrd="0" destOrd="0" presId="urn:microsoft.com/office/officeart/2005/8/layout/radial4"/>
    <dgm:cxn modelId="{2E961065-16A2-47C3-99A7-B5864A20B3B7}" type="presParOf" srcId="{2D247B83-F1B4-4C2B-9C18-A0193ED86457}" destId="{212B5252-52F9-4FC2-9576-802C59246523}" srcOrd="1" destOrd="0" presId="urn:microsoft.com/office/officeart/2005/8/layout/radial4"/>
    <dgm:cxn modelId="{741EBEE4-59D9-41FA-842F-601B0134ACFA}" type="presParOf" srcId="{2D247B83-F1B4-4C2B-9C18-A0193ED86457}" destId="{5BAB6055-73FC-435E-934D-51C5DAA93FD1}" srcOrd="2" destOrd="0" presId="urn:microsoft.com/office/officeart/2005/8/layout/radial4"/>
    <dgm:cxn modelId="{C85E9C65-E496-4A53-9F82-A18B6ECC899A}" type="presParOf" srcId="{2D247B83-F1B4-4C2B-9C18-A0193ED86457}" destId="{47EE8B9E-5FFF-49B0-9CD9-FF5704254F8A}" srcOrd="3" destOrd="0" presId="urn:microsoft.com/office/officeart/2005/8/layout/radial4"/>
    <dgm:cxn modelId="{6FD29D4A-C364-4AED-A597-45EDD97D473A}" type="presParOf" srcId="{2D247B83-F1B4-4C2B-9C18-A0193ED86457}" destId="{A750332B-EC70-400A-B37A-C3A4AB9992AB}" srcOrd="4" destOrd="0" presId="urn:microsoft.com/office/officeart/2005/8/layout/radial4"/>
    <dgm:cxn modelId="{82B6910C-FBA0-42AA-80D6-FD9E655818A2}" type="presParOf" srcId="{2D247B83-F1B4-4C2B-9C18-A0193ED86457}" destId="{A9D75540-81CF-4D60-8B7D-349044A03783}" srcOrd="5" destOrd="0" presId="urn:microsoft.com/office/officeart/2005/8/layout/radial4"/>
    <dgm:cxn modelId="{1A2F04FF-9782-41CC-963A-114376292959}" type="presParOf" srcId="{2D247B83-F1B4-4C2B-9C18-A0193ED86457}" destId="{023D8D7C-29EB-432B-A2BD-EF1DD186B005}" srcOrd="6" destOrd="0" presId="urn:microsoft.com/office/officeart/2005/8/layout/radial4"/>
    <dgm:cxn modelId="{B9F70D71-5235-49C9-921B-837A34A7F176}" type="presParOf" srcId="{2D247B83-F1B4-4C2B-9C18-A0193ED86457}" destId="{9437B07D-53FC-48F5-A804-E7096A8DABD1}" srcOrd="7" destOrd="0" presId="urn:microsoft.com/office/officeart/2005/8/layout/radial4"/>
    <dgm:cxn modelId="{001E03E7-D1A7-4FE6-A484-A43ABE462F27}" type="presParOf" srcId="{2D247B83-F1B4-4C2B-9C18-A0193ED86457}" destId="{48CA6562-3A99-41EB-B71A-51A988BE81F1}" srcOrd="8" destOrd="0" presId="urn:microsoft.com/office/officeart/2005/8/layout/radial4"/>
    <dgm:cxn modelId="{1821CDBB-A98A-4E6A-AF2D-3AE30B6DDBF6}" type="presParOf" srcId="{2D247B83-F1B4-4C2B-9C18-A0193ED86457}" destId="{3DBDD33C-8D10-4FE9-8EBC-FF2D545D8C95}" srcOrd="9" destOrd="0" presId="urn:microsoft.com/office/officeart/2005/8/layout/radial4"/>
    <dgm:cxn modelId="{61949516-684D-4159-9031-F61A66103B3D}" type="presParOf" srcId="{2D247B83-F1B4-4C2B-9C18-A0193ED86457}" destId="{03DC142B-61E7-48BC-BD13-926C9D7F9BBC}" srcOrd="10" destOrd="0" presId="urn:microsoft.com/office/officeart/2005/8/layout/radial4"/>
    <dgm:cxn modelId="{0B4C53BF-CDAB-4261-A631-03DA5A3DFEEB}" type="presParOf" srcId="{2D247B83-F1B4-4C2B-9C18-A0193ED86457}" destId="{76E8109D-9910-4D9A-B628-50E4F3BAEBF0}" srcOrd="11" destOrd="0" presId="urn:microsoft.com/office/officeart/2005/8/layout/radial4"/>
    <dgm:cxn modelId="{A0C166D2-CE60-4058-987D-5F72CFD7F69A}" type="presParOf" srcId="{2D247B83-F1B4-4C2B-9C18-A0193ED86457}" destId="{5A522532-ADD0-4DA7-B845-06A45DB5E659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6B717D-F953-4AA4-ADAB-9048A5E07322}" type="doc">
      <dgm:prSet loTypeId="urn:microsoft.com/office/officeart/2005/8/layout/radial4" loCatId="relationship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tr-TR"/>
        </a:p>
      </dgm:t>
    </dgm:pt>
    <dgm:pt modelId="{D1675E47-9FC3-4C72-A0A9-6B46AAD13CDE}">
      <dgm:prSet phldrT="[Metin]" custT="1"/>
      <dgm:spPr/>
      <dgm:t>
        <a:bodyPr/>
        <a:lstStyle/>
        <a:p>
          <a:pPr algn="ctr"/>
          <a:r>
            <a:rPr lang="tr-TR" sz="4400" b="1" dirty="0" smtClean="0">
              <a:latin typeface="Arial"/>
              <a:cs typeface="Arial"/>
            </a:rPr>
            <a:t>DEĞERLENDİRME SÜRECİ</a:t>
          </a:r>
          <a:endParaRPr lang="tr-TR" sz="4400" b="1" dirty="0">
            <a:latin typeface="Arial"/>
            <a:cs typeface="Arial"/>
          </a:endParaRPr>
        </a:p>
      </dgm:t>
    </dgm:pt>
    <dgm:pt modelId="{4690CCAB-87EC-4C50-AE15-30332A760ABD}" type="parTrans" cxnId="{9304155E-551E-4866-A8A9-A002449CC591}">
      <dgm:prSet/>
      <dgm:spPr/>
      <dgm:t>
        <a:bodyPr/>
        <a:lstStyle/>
        <a:p>
          <a:endParaRPr lang="tr-TR"/>
        </a:p>
      </dgm:t>
    </dgm:pt>
    <dgm:pt modelId="{98CA7D38-C730-40C3-B383-EBDF48463CEA}" type="sibTrans" cxnId="{9304155E-551E-4866-A8A9-A002449CC591}">
      <dgm:prSet/>
      <dgm:spPr/>
      <dgm:t>
        <a:bodyPr/>
        <a:lstStyle/>
        <a:p>
          <a:endParaRPr lang="tr-TR"/>
        </a:p>
      </dgm:t>
    </dgm:pt>
    <dgm:pt modelId="{D0C72089-9FA8-4AF3-A0A9-081A18BDDF6D}">
      <dgm:prSet phldrT="[Metin]" custT="1"/>
      <dgm:spPr/>
      <dgm:t>
        <a:bodyPr/>
        <a:lstStyle/>
        <a:p>
          <a:r>
            <a:rPr lang="tr-TR" sz="4400" b="1" dirty="0" smtClean="0">
              <a:latin typeface="Arial"/>
              <a:cs typeface="Arial"/>
            </a:rPr>
            <a:t>KİDR </a:t>
          </a:r>
        </a:p>
        <a:p>
          <a:r>
            <a:rPr lang="tr-TR" sz="4400" b="1" dirty="0" smtClean="0">
              <a:latin typeface="Arial"/>
              <a:cs typeface="Arial"/>
            </a:rPr>
            <a:t>Üzerinden Ön Değerlendirme</a:t>
          </a:r>
          <a:endParaRPr lang="tr-TR" sz="4400" b="1" dirty="0">
            <a:latin typeface="Arial"/>
            <a:cs typeface="Arial"/>
          </a:endParaRPr>
        </a:p>
      </dgm:t>
    </dgm:pt>
    <dgm:pt modelId="{82A43866-0FD3-4930-8E22-9F993355D8BA}" type="parTrans" cxnId="{D7156A97-7CD0-4368-94FE-3F5F25AFCE77}">
      <dgm:prSet/>
      <dgm:spPr/>
      <dgm:t>
        <a:bodyPr/>
        <a:lstStyle/>
        <a:p>
          <a:endParaRPr lang="tr-TR"/>
        </a:p>
      </dgm:t>
    </dgm:pt>
    <dgm:pt modelId="{7090DC37-209C-4E82-827A-D0D6878BB661}" type="sibTrans" cxnId="{D7156A97-7CD0-4368-94FE-3F5F25AFCE77}">
      <dgm:prSet/>
      <dgm:spPr/>
      <dgm:t>
        <a:bodyPr/>
        <a:lstStyle/>
        <a:p>
          <a:endParaRPr lang="tr-TR"/>
        </a:p>
      </dgm:t>
    </dgm:pt>
    <dgm:pt modelId="{8CE4A12D-1D9F-4A1B-AD2D-1CDC7128F588}">
      <dgm:prSet phldrT="[Metin]" custT="1"/>
      <dgm:spPr/>
      <dgm:t>
        <a:bodyPr/>
        <a:lstStyle/>
        <a:p>
          <a:r>
            <a:rPr lang="tr-TR" sz="4400" b="1" dirty="0" smtClean="0">
              <a:latin typeface="Arial"/>
              <a:cs typeface="Arial"/>
            </a:rPr>
            <a:t>Kurum Ziyareti </a:t>
          </a:r>
          <a:endParaRPr lang="tr-TR" sz="4400" b="1" dirty="0">
            <a:latin typeface="Arial"/>
            <a:cs typeface="Arial"/>
          </a:endParaRPr>
        </a:p>
      </dgm:t>
    </dgm:pt>
    <dgm:pt modelId="{11B037EE-4C4D-4D5F-B9C1-C0094ED5C2BF}" type="parTrans" cxnId="{1ABFFDF1-6BF1-4078-9E15-2D0BC688DA73}">
      <dgm:prSet/>
      <dgm:spPr/>
      <dgm:t>
        <a:bodyPr/>
        <a:lstStyle/>
        <a:p>
          <a:endParaRPr lang="tr-TR"/>
        </a:p>
      </dgm:t>
    </dgm:pt>
    <dgm:pt modelId="{4ED380D0-B364-4267-8C07-4A29AC69B3F3}" type="sibTrans" cxnId="{1ABFFDF1-6BF1-4078-9E15-2D0BC688DA73}">
      <dgm:prSet/>
      <dgm:spPr/>
      <dgm:t>
        <a:bodyPr/>
        <a:lstStyle/>
        <a:p>
          <a:endParaRPr lang="tr-TR"/>
        </a:p>
      </dgm:t>
    </dgm:pt>
    <dgm:pt modelId="{192B1C07-07F9-465C-AB1E-8D0FD715100E}">
      <dgm:prSet phldrT="[Metin]" custT="1"/>
      <dgm:spPr/>
      <dgm:t>
        <a:bodyPr/>
        <a:lstStyle/>
        <a:p>
          <a:r>
            <a:rPr lang="tr-TR" sz="4400" b="1" dirty="0" smtClean="0">
              <a:latin typeface="Arial"/>
              <a:cs typeface="Arial"/>
            </a:rPr>
            <a:t>Kurumsal Geri Bildirim Raporu [KGBR] </a:t>
          </a:r>
          <a:endParaRPr lang="tr-TR" sz="4400" b="1" dirty="0">
            <a:latin typeface="Arial"/>
            <a:cs typeface="Arial"/>
          </a:endParaRPr>
        </a:p>
      </dgm:t>
    </dgm:pt>
    <dgm:pt modelId="{FC6B981D-6A2D-4510-BAC3-87A97EF0A574}" type="parTrans" cxnId="{137BEE31-D722-4E50-A29D-6E885D634932}">
      <dgm:prSet/>
      <dgm:spPr/>
      <dgm:t>
        <a:bodyPr/>
        <a:lstStyle/>
        <a:p>
          <a:endParaRPr lang="tr-TR"/>
        </a:p>
      </dgm:t>
    </dgm:pt>
    <dgm:pt modelId="{85F630C8-6A8B-4774-A08D-01072E4D52C9}" type="sibTrans" cxnId="{137BEE31-D722-4E50-A29D-6E885D634932}">
      <dgm:prSet/>
      <dgm:spPr/>
      <dgm:t>
        <a:bodyPr/>
        <a:lstStyle/>
        <a:p>
          <a:endParaRPr lang="tr-TR"/>
        </a:p>
      </dgm:t>
    </dgm:pt>
    <dgm:pt modelId="{6F359051-0782-4BB8-8E2D-42DE33C77800}" type="pres">
      <dgm:prSet presAssocID="{8A6B717D-F953-4AA4-ADAB-9048A5E073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8403575-9D41-45DA-9B75-EA14D84331F8}" type="pres">
      <dgm:prSet presAssocID="{D1675E47-9FC3-4C72-A0A9-6B46AAD13CDE}" presName="centerShape" presStyleLbl="node0" presStyleIdx="0" presStyleCnt="1" custScaleX="157667" custScaleY="121816"/>
      <dgm:spPr/>
      <dgm:t>
        <a:bodyPr/>
        <a:lstStyle/>
        <a:p>
          <a:endParaRPr lang="tr-TR"/>
        </a:p>
      </dgm:t>
    </dgm:pt>
    <dgm:pt modelId="{D332A9D0-BFBA-458F-A8E1-DB52B916880D}" type="pres">
      <dgm:prSet presAssocID="{82A43866-0FD3-4930-8E22-9F993355D8BA}" presName="parTrans" presStyleLbl="bgSibTrans2D1" presStyleIdx="0" presStyleCnt="3"/>
      <dgm:spPr/>
      <dgm:t>
        <a:bodyPr/>
        <a:lstStyle/>
        <a:p>
          <a:endParaRPr lang="tr-TR"/>
        </a:p>
      </dgm:t>
    </dgm:pt>
    <dgm:pt modelId="{B8CB3C93-37A3-4642-A95D-19AC71A0A976}" type="pres">
      <dgm:prSet presAssocID="{D0C72089-9FA8-4AF3-A0A9-081A18BDDF6D}" presName="node" presStyleLbl="node1" presStyleIdx="0" presStyleCnt="3" custRadScaleRad="116267" custRadScaleInc="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CCDFC8-36D3-40C1-BDBC-9C6E08B161E3}" type="pres">
      <dgm:prSet presAssocID="{11B037EE-4C4D-4D5F-B9C1-C0094ED5C2BF}" presName="parTrans" presStyleLbl="bgSibTrans2D1" presStyleIdx="1" presStyleCnt="3"/>
      <dgm:spPr/>
      <dgm:t>
        <a:bodyPr/>
        <a:lstStyle/>
        <a:p>
          <a:endParaRPr lang="tr-TR"/>
        </a:p>
      </dgm:t>
    </dgm:pt>
    <dgm:pt modelId="{F78D6323-8919-4EF3-BE0D-0410A4E10301}" type="pres">
      <dgm:prSet presAssocID="{8CE4A12D-1D9F-4A1B-AD2D-1CDC7128F5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05D611-5DCE-4A1E-A9AF-9B542E862C31}" type="pres">
      <dgm:prSet presAssocID="{FC6B981D-6A2D-4510-BAC3-87A97EF0A574}" presName="parTrans" presStyleLbl="bgSibTrans2D1" presStyleIdx="2" presStyleCnt="3"/>
      <dgm:spPr/>
      <dgm:t>
        <a:bodyPr/>
        <a:lstStyle/>
        <a:p>
          <a:endParaRPr lang="tr-TR"/>
        </a:p>
      </dgm:t>
    </dgm:pt>
    <dgm:pt modelId="{0F3F4BB3-0E22-458F-B945-C0301B7845E0}" type="pres">
      <dgm:prSet presAssocID="{192B1C07-07F9-465C-AB1E-8D0FD715100E}" presName="node" presStyleLbl="node1" presStyleIdx="2" presStyleCnt="3" custRadScaleRad="117252" custRadScaleInc="4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7A5B5AF-1535-421C-A597-16A3B87258BB}" type="presOf" srcId="{192B1C07-07F9-465C-AB1E-8D0FD715100E}" destId="{0F3F4BB3-0E22-458F-B945-C0301B7845E0}" srcOrd="0" destOrd="0" presId="urn:microsoft.com/office/officeart/2005/8/layout/radial4"/>
    <dgm:cxn modelId="{7349BD95-ED74-4E2C-B3AC-6B32A66C8954}" type="presOf" srcId="{8CE4A12D-1D9F-4A1B-AD2D-1CDC7128F588}" destId="{F78D6323-8919-4EF3-BE0D-0410A4E10301}" srcOrd="0" destOrd="0" presId="urn:microsoft.com/office/officeart/2005/8/layout/radial4"/>
    <dgm:cxn modelId="{5D13CF8D-DE73-476E-AAB2-EA26B1B6393B}" type="presOf" srcId="{11B037EE-4C4D-4D5F-B9C1-C0094ED5C2BF}" destId="{33CCDFC8-36D3-40C1-BDBC-9C6E08B161E3}" srcOrd="0" destOrd="0" presId="urn:microsoft.com/office/officeart/2005/8/layout/radial4"/>
    <dgm:cxn modelId="{9304155E-551E-4866-A8A9-A002449CC591}" srcId="{8A6B717D-F953-4AA4-ADAB-9048A5E07322}" destId="{D1675E47-9FC3-4C72-A0A9-6B46AAD13CDE}" srcOrd="0" destOrd="0" parTransId="{4690CCAB-87EC-4C50-AE15-30332A760ABD}" sibTransId="{98CA7D38-C730-40C3-B383-EBDF48463CEA}"/>
    <dgm:cxn modelId="{A24DBA26-5AE9-434A-90D5-4925098D5310}" type="presOf" srcId="{8A6B717D-F953-4AA4-ADAB-9048A5E07322}" destId="{6F359051-0782-4BB8-8E2D-42DE33C77800}" srcOrd="0" destOrd="0" presId="urn:microsoft.com/office/officeart/2005/8/layout/radial4"/>
    <dgm:cxn modelId="{2DE0D2A4-9395-493E-AC9B-6BD3E9677D51}" type="presOf" srcId="{FC6B981D-6A2D-4510-BAC3-87A97EF0A574}" destId="{F905D611-5DCE-4A1E-A9AF-9B542E862C31}" srcOrd="0" destOrd="0" presId="urn:microsoft.com/office/officeart/2005/8/layout/radial4"/>
    <dgm:cxn modelId="{D7156A97-7CD0-4368-94FE-3F5F25AFCE77}" srcId="{D1675E47-9FC3-4C72-A0A9-6B46AAD13CDE}" destId="{D0C72089-9FA8-4AF3-A0A9-081A18BDDF6D}" srcOrd="0" destOrd="0" parTransId="{82A43866-0FD3-4930-8E22-9F993355D8BA}" sibTransId="{7090DC37-209C-4E82-827A-D0D6878BB661}"/>
    <dgm:cxn modelId="{1ABFFDF1-6BF1-4078-9E15-2D0BC688DA73}" srcId="{D1675E47-9FC3-4C72-A0A9-6B46AAD13CDE}" destId="{8CE4A12D-1D9F-4A1B-AD2D-1CDC7128F588}" srcOrd="1" destOrd="0" parTransId="{11B037EE-4C4D-4D5F-B9C1-C0094ED5C2BF}" sibTransId="{4ED380D0-B364-4267-8C07-4A29AC69B3F3}"/>
    <dgm:cxn modelId="{CD77D953-CFCA-4307-BCC6-D05256F6EE98}" type="presOf" srcId="{82A43866-0FD3-4930-8E22-9F993355D8BA}" destId="{D332A9D0-BFBA-458F-A8E1-DB52B916880D}" srcOrd="0" destOrd="0" presId="urn:microsoft.com/office/officeart/2005/8/layout/radial4"/>
    <dgm:cxn modelId="{D7989DAA-726F-46F8-A753-4DDAA9CB43A9}" type="presOf" srcId="{D1675E47-9FC3-4C72-A0A9-6B46AAD13CDE}" destId="{68403575-9D41-45DA-9B75-EA14D84331F8}" srcOrd="0" destOrd="0" presId="urn:microsoft.com/office/officeart/2005/8/layout/radial4"/>
    <dgm:cxn modelId="{27237CCB-0C43-4579-B356-73DCA13B0B7E}" type="presOf" srcId="{D0C72089-9FA8-4AF3-A0A9-081A18BDDF6D}" destId="{B8CB3C93-37A3-4642-A95D-19AC71A0A976}" srcOrd="0" destOrd="0" presId="urn:microsoft.com/office/officeart/2005/8/layout/radial4"/>
    <dgm:cxn modelId="{137BEE31-D722-4E50-A29D-6E885D634932}" srcId="{D1675E47-9FC3-4C72-A0A9-6B46AAD13CDE}" destId="{192B1C07-07F9-465C-AB1E-8D0FD715100E}" srcOrd="2" destOrd="0" parTransId="{FC6B981D-6A2D-4510-BAC3-87A97EF0A574}" sibTransId="{85F630C8-6A8B-4774-A08D-01072E4D52C9}"/>
    <dgm:cxn modelId="{2E9A5CB6-B890-4460-BE02-2F131A20B5ED}" type="presParOf" srcId="{6F359051-0782-4BB8-8E2D-42DE33C77800}" destId="{68403575-9D41-45DA-9B75-EA14D84331F8}" srcOrd="0" destOrd="0" presId="urn:microsoft.com/office/officeart/2005/8/layout/radial4"/>
    <dgm:cxn modelId="{96C9F345-4B60-4D3A-A94E-118F29DEE292}" type="presParOf" srcId="{6F359051-0782-4BB8-8E2D-42DE33C77800}" destId="{D332A9D0-BFBA-458F-A8E1-DB52B916880D}" srcOrd="1" destOrd="0" presId="urn:microsoft.com/office/officeart/2005/8/layout/radial4"/>
    <dgm:cxn modelId="{870A8FFD-3587-4EAC-97ED-B8149C81FBCE}" type="presParOf" srcId="{6F359051-0782-4BB8-8E2D-42DE33C77800}" destId="{B8CB3C93-37A3-4642-A95D-19AC71A0A976}" srcOrd="2" destOrd="0" presId="urn:microsoft.com/office/officeart/2005/8/layout/radial4"/>
    <dgm:cxn modelId="{E6A0B0A3-6B73-43B5-BAE2-FD8227495AE2}" type="presParOf" srcId="{6F359051-0782-4BB8-8E2D-42DE33C77800}" destId="{33CCDFC8-36D3-40C1-BDBC-9C6E08B161E3}" srcOrd="3" destOrd="0" presId="urn:microsoft.com/office/officeart/2005/8/layout/radial4"/>
    <dgm:cxn modelId="{783B5F3A-3F8D-4DE8-8743-4FB5564D1858}" type="presParOf" srcId="{6F359051-0782-4BB8-8E2D-42DE33C77800}" destId="{F78D6323-8919-4EF3-BE0D-0410A4E10301}" srcOrd="4" destOrd="0" presId="urn:microsoft.com/office/officeart/2005/8/layout/radial4"/>
    <dgm:cxn modelId="{B11EB199-A3C8-4942-BE7F-2D1E9865D6DD}" type="presParOf" srcId="{6F359051-0782-4BB8-8E2D-42DE33C77800}" destId="{F905D611-5DCE-4A1E-A9AF-9B542E862C31}" srcOrd="5" destOrd="0" presId="urn:microsoft.com/office/officeart/2005/8/layout/radial4"/>
    <dgm:cxn modelId="{CEC5897C-1650-45BE-AFBF-60E92026681A}" type="presParOf" srcId="{6F359051-0782-4BB8-8E2D-42DE33C77800}" destId="{0F3F4BB3-0E22-458F-B945-C0301B7845E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AC9068-C5D0-4AA4-B612-5FAA62C0FAB8}" type="doc">
      <dgm:prSet loTypeId="urn:microsoft.com/office/officeart/2005/8/layout/radial4" loCatId="relationship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tr-TR"/>
        </a:p>
      </dgm:t>
    </dgm:pt>
    <dgm:pt modelId="{B1FC79EC-5C35-446D-83BB-79B9F12F18D9}">
      <dgm:prSet phldrT="[Metin]" custT="1"/>
      <dgm:spPr/>
      <dgm:t>
        <a:bodyPr/>
        <a:lstStyle/>
        <a:p>
          <a:r>
            <a:rPr lang="tr-TR" sz="5000" b="1" dirty="0" smtClean="0">
              <a:latin typeface="Arial" pitchFamily="34" charset="0"/>
              <a:cs typeface="Arial" pitchFamily="34" charset="0"/>
            </a:rPr>
            <a:t>DEĞERLENDİRME YÖNTEMLERİ</a:t>
          </a:r>
          <a:endParaRPr lang="tr-TR" sz="5000" b="1" dirty="0">
            <a:latin typeface="Arial" pitchFamily="34" charset="0"/>
            <a:cs typeface="Arial" pitchFamily="34" charset="0"/>
          </a:endParaRPr>
        </a:p>
      </dgm:t>
    </dgm:pt>
    <dgm:pt modelId="{FB0986DA-DE7A-4E49-80B6-CE67147957D5}" type="parTrans" cxnId="{50C50006-F3BA-4D11-B6B2-44EB59292282}">
      <dgm:prSet/>
      <dgm:spPr/>
      <dgm:t>
        <a:bodyPr/>
        <a:lstStyle/>
        <a:p>
          <a:endParaRPr lang="tr-TR"/>
        </a:p>
      </dgm:t>
    </dgm:pt>
    <dgm:pt modelId="{F0D049A5-9BDC-4567-97B4-86B95608E020}" type="sibTrans" cxnId="{50C50006-F3BA-4D11-B6B2-44EB59292282}">
      <dgm:prSet/>
      <dgm:spPr/>
      <dgm:t>
        <a:bodyPr/>
        <a:lstStyle/>
        <a:p>
          <a:endParaRPr lang="tr-TR"/>
        </a:p>
      </dgm:t>
    </dgm:pt>
    <dgm:pt modelId="{DC6B5A4D-D340-46EB-A77E-AF330875A5CA}">
      <dgm:prSet phldrT="[Metin]" custT="1"/>
      <dgm:spPr/>
      <dgm:t>
        <a:bodyPr/>
        <a:lstStyle/>
        <a:p>
          <a:r>
            <a:rPr lang="tr-TR" sz="5400" b="1" dirty="0" smtClean="0">
              <a:latin typeface="Arial" pitchFamily="34" charset="0"/>
              <a:cs typeface="Arial" pitchFamily="34" charset="0"/>
            </a:rPr>
            <a:t>Doküman İnceleme</a:t>
          </a:r>
          <a:endParaRPr lang="tr-TR" sz="5400" dirty="0">
            <a:latin typeface="Arial" pitchFamily="34" charset="0"/>
            <a:cs typeface="Arial" pitchFamily="34" charset="0"/>
          </a:endParaRPr>
        </a:p>
      </dgm:t>
    </dgm:pt>
    <dgm:pt modelId="{4EBDA464-E255-4BF2-81E7-59BA4C99EC05}" type="parTrans" cxnId="{B14424AA-F51E-4809-8C65-A97D04252C0F}">
      <dgm:prSet/>
      <dgm:spPr/>
      <dgm:t>
        <a:bodyPr/>
        <a:lstStyle/>
        <a:p>
          <a:endParaRPr lang="tr-TR"/>
        </a:p>
      </dgm:t>
    </dgm:pt>
    <dgm:pt modelId="{4A065952-5AD4-4BF0-A7AD-2C351747CE6D}" type="sibTrans" cxnId="{B14424AA-F51E-4809-8C65-A97D04252C0F}">
      <dgm:prSet/>
      <dgm:spPr/>
      <dgm:t>
        <a:bodyPr/>
        <a:lstStyle/>
        <a:p>
          <a:endParaRPr lang="tr-TR"/>
        </a:p>
      </dgm:t>
    </dgm:pt>
    <dgm:pt modelId="{6F8083F7-45C7-4C62-9116-F51DDFE5F82D}">
      <dgm:prSet phldrT="[Metin]" custT="1"/>
      <dgm:spPr/>
      <dgm:t>
        <a:bodyPr/>
        <a:lstStyle/>
        <a:p>
          <a:r>
            <a:rPr lang="tr-TR" sz="5400" b="1" dirty="0" smtClean="0">
              <a:latin typeface="Arial" pitchFamily="34" charset="0"/>
              <a:cs typeface="Arial" pitchFamily="34" charset="0"/>
            </a:rPr>
            <a:t>Gözlem</a:t>
          </a:r>
          <a:endParaRPr lang="tr-TR" sz="5400" dirty="0">
            <a:latin typeface="Arial" pitchFamily="34" charset="0"/>
            <a:cs typeface="Arial" pitchFamily="34" charset="0"/>
          </a:endParaRPr>
        </a:p>
      </dgm:t>
    </dgm:pt>
    <dgm:pt modelId="{0CCF7690-C8EE-40F2-9095-1B51661DADF2}" type="parTrans" cxnId="{738D85BC-9DCC-4E02-9C87-B5D14FD9E811}">
      <dgm:prSet/>
      <dgm:spPr/>
      <dgm:t>
        <a:bodyPr/>
        <a:lstStyle/>
        <a:p>
          <a:endParaRPr lang="tr-TR"/>
        </a:p>
      </dgm:t>
    </dgm:pt>
    <dgm:pt modelId="{4E48583D-B6AD-4CA5-BA7E-893EBCCC0ABA}" type="sibTrans" cxnId="{738D85BC-9DCC-4E02-9C87-B5D14FD9E811}">
      <dgm:prSet/>
      <dgm:spPr/>
      <dgm:t>
        <a:bodyPr/>
        <a:lstStyle/>
        <a:p>
          <a:endParaRPr lang="tr-TR"/>
        </a:p>
      </dgm:t>
    </dgm:pt>
    <dgm:pt modelId="{B4EF1A3B-6F6E-4F85-BD79-7E675CF73203}">
      <dgm:prSet phldrT="[Metin]" custT="1"/>
      <dgm:spPr/>
      <dgm:t>
        <a:bodyPr/>
        <a:lstStyle/>
        <a:p>
          <a:r>
            <a:rPr lang="tr-TR" sz="5400" b="1" dirty="0" smtClean="0">
              <a:latin typeface="Arial" pitchFamily="34" charset="0"/>
              <a:cs typeface="Arial" pitchFamily="34" charset="0"/>
            </a:rPr>
            <a:t>Görüşme/</a:t>
          </a:r>
        </a:p>
        <a:p>
          <a:r>
            <a:rPr lang="tr-TR" sz="5400" b="1" dirty="0" smtClean="0">
              <a:latin typeface="Arial" pitchFamily="34" charset="0"/>
              <a:cs typeface="Arial" pitchFamily="34" charset="0"/>
            </a:rPr>
            <a:t>Mülakat</a:t>
          </a:r>
          <a:endParaRPr lang="tr-TR" sz="5400" dirty="0">
            <a:latin typeface="Arial" pitchFamily="34" charset="0"/>
            <a:cs typeface="Arial" pitchFamily="34" charset="0"/>
          </a:endParaRPr>
        </a:p>
      </dgm:t>
    </dgm:pt>
    <dgm:pt modelId="{DB05AF36-385E-4917-A034-D4F9A60D853E}" type="parTrans" cxnId="{A96EDDD1-F0AA-4FA2-A4BD-05A4EE7102F7}">
      <dgm:prSet/>
      <dgm:spPr/>
      <dgm:t>
        <a:bodyPr/>
        <a:lstStyle/>
        <a:p>
          <a:endParaRPr lang="tr-TR"/>
        </a:p>
      </dgm:t>
    </dgm:pt>
    <dgm:pt modelId="{FC327391-6F54-4304-89A5-D9DD52F9C636}" type="sibTrans" cxnId="{A96EDDD1-F0AA-4FA2-A4BD-05A4EE7102F7}">
      <dgm:prSet/>
      <dgm:spPr/>
      <dgm:t>
        <a:bodyPr/>
        <a:lstStyle/>
        <a:p>
          <a:endParaRPr lang="tr-TR"/>
        </a:p>
      </dgm:t>
    </dgm:pt>
    <dgm:pt modelId="{D182EE1B-E3C8-459C-9C67-C9F3A7CEDBEC}">
      <dgm:prSet phldrT="[Metin]" custT="1"/>
      <dgm:spPr/>
      <dgm:t>
        <a:bodyPr/>
        <a:lstStyle/>
        <a:p>
          <a:r>
            <a:rPr lang="tr-TR" sz="5400" b="1" dirty="0" smtClean="0">
              <a:latin typeface="Arial" pitchFamily="34" charset="0"/>
              <a:cs typeface="Arial" pitchFamily="34" charset="0"/>
            </a:rPr>
            <a:t>Diğer Yöntemler</a:t>
          </a:r>
          <a:endParaRPr lang="tr-TR" sz="5400" dirty="0">
            <a:latin typeface="Arial" pitchFamily="34" charset="0"/>
            <a:cs typeface="Arial" pitchFamily="34" charset="0"/>
          </a:endParaRPr>
        </a:p>
      </dgm:t>
    </dgm:pt>
    <dgm:pt modelId="{A6B62EB7-A57B-4201-A243-DF2C065F263D}" type="parTrans" cxnId="{E9B5394E-A16B-457C-AB74-9ABE772C4340}">
      <dgm:prSet/>
      <dgm:spPr/>
      <dgm:t>
        <a:bodyPr/>
        <a:lstStyle/>
        <a:p>
          <a:endParaRPr lang="tr-TR"/>
        </a:p>
      </dgm:t>
    </dgm:pt>
    <dgm:pt modelId="{1B4F9A93-D628-4BE3-B09C-B02A8329C04F}" type="sibTrans" cxnId="{E9B5394E-A16B-457C-AB74-9ABE772C4340}">
      <dgm:prSet/>
      <dgm:spPr/>
      <dgm:t>
        <a:bodyPr/>
        <a:lstStyle/>
        <a:p>
          <a:endParaRPr lang="tr-TR"/>
        </a:p>
      </dgm:t>
    </dgm:pt>
    <dgm:pt modelId="{4C630978-89B1-431F-B99C-18514EFC2B62}" type="pres">
      <dgm:prSet presAssocID="{38AC9068-C5D0-4AA4-B612-5FAA62C0FAB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FA7DFEF-C9FD-4ABD-8715-BD33A6179CA6}" type="pres">
      <dgm:prSet presAssocID="{B1FC79EC-5C35-446D-83BB-79B9F12F18D9}" presName="centerShape" presStyleLbl="node0" presStyleIdx="0" presStyleCnt="1" custScaleX="147051" custScaleY="129107"/>
      <dgm:spPr/>
      <dgm:t>
        <a:bodyPr/>
        <a:lstStyle/>
        <a:p>
          <a:endParaRPr lang="tr-TR"/>
        </a:p>
      </dgm:t>
    </dgm:pt>
    <dgm:pt modelId="{35B7DA24-4B39-4726-8FF5-B857C1335DCD}" type="pres">
      <dgm:prSet presAssocID="{4EBDA464-E255-4BF2-81E7-59BA4C99EC05}" presName="parTrans" presStyleLbl="bgSibTrans2D1" presStyleIdx="0" presStyleCnt="4" custLinFactNeighborX="5691" custLinFactNeighborY="2536"/>
      <dgm:spPr/>
      <dgm:t>
        <a:bodyPr/>
        <a:lstStyle/>
        <a:p>
          <a:endParaRPr lang="tr-TR"/>
        </a:p>
      </dgm:t>
    </dgm:pt>
    <dgm:pt modelId="{DD2BE272-B2F6-4640-9A78-F793ACC68603}" type="pres">
      <dgm:prSet presAssocID="{DC6B5A4D-D340-46EB-A77E-AF330875A5CA}" presName="node" presStyleLbl="node1" presStyleIdx="0" presStyleCnt="4" custRadScaleRad="112633" custRadScaleInc="-38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FB0135-6B2E-4CC5-99E2-E1433DE2B611}" type="pres">
      <dgm:prSet presAssocID="{0CCF7690-C8EE-40F2-9095-1B51661DADF2}" presName="parTrans" presStyleLbl="bgSibTrans2D1" presStyleIdx="1" presStyleCnt="4" custLinFactNeighborX="-84" custLinFactNeighborY="14314"/>
      <dgm:spPr/>
      <dgm:t>
        <a:bodyPr/>
        <a:lstStyle/>
        <a:p>
          <a:endParaRPr lang="tr-TR"/>
        </a:p>
      </dgm:t>
    </dgm:pt>
    <dgm:pt modelId="{9A0C04D0-C8F1-4A2B-B880-00FEB1F0CE10}" type="pres">
      <dgm:prSet presAssocID="{6F8083F7-45C7-4C62-9116-F51DDFE5F82D}" presName="node" presStyleLbl="node1" presStyleIdx="1" presStyleCnt="4" custRadScaleRad="108842" custRadScaleInc="23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63D345-6627-45FD-A363-7FA3CB40D6DB}" type="pres">
      <dgm:prSet presAssocID="{DB05AF36-385E-4917-A034-D4F9A60D853E}" presName="parTrans" presStyleLbl="bgSibTrans2D1" presStyleIdx="2" presStyleCnt="4" custLinFactNeighborX="737" custLinFactNeighborY="13541"/>
      <dgm:spPr/>
      <dgm:t>
        <a:bodyPr/>
        <a:lstStyle/>
        <a:p>
          <a:endParaRPr lang="tr-TR"/>
        </a:p>
      </dgm:t>
    </dgm:pt>
    <dgm:pt modelId="{B8D4EF19-29B5-4B9C-9EB8-89987BC04031}" type="pres">
      <dgm:prSet presAssocID="{B4EF1A3B-6F6E-4F85-BD79-7E675CF73203}" presName="node" presStyleLbl="node1" presStyleIdx="2" presStyleCnt="4" custRadScaleRad="101129" custRadScaleInc="-6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89CE2A-4CDD-45FB-AFC1-5A08CB3B3E8C}" type="pres">
      <dgm:prSet presAssocID="{A6B62EB7-A57B-4201-A243-DF2C065F263D}" presName="parTrans" presStyleLbl="bgSibTrans2D1" presStyleIdx="3" presStyleCnt="4" custLinFactNeighborX="-4240" custLinFactNeighborY="8089"/>
      <dgm:spPr/>
      <dgm:t>
        <a:bodyPr/>
        <a:lstStyle/>
        <a:p>
          <a:endParaRPr lang="tr-TR"/>
        </a:p>
      </dgm:t>
    </dgm:pt>
    <dgm:pt modelId="{93127E04-50F9-4664-BF68-04593609B7C4}" type="pres">
      <dgm:prSet presAssocID="{D182EE1B-E3C8-459C-9C67-C9F3A7CEDBEC}" presName="node" presStyleLbl="node1" presStyleIdx="3" presStyleCnt="4" custRadScaleRad="113747" custRadScaleInc="410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DBCA010-534C-436B-B3C9-ED42ABB4376C}" type="presOf" srcId="{D182EE1B-E3C8-459C-9C67-C9F3A7CEDBEC}" destId="{93127E04-50F9-4664-BF68-04593609B7C4}" srcOrd="0" destOrd="0" presId="urn:microsoft.com/office/officeart/2005/8/layout/radial4"/>
    <dgm:cxn modelId="{E0FA62B1-54A6-45EB-96E3-7CD6CA498AB2}" type="presOf" srcId="{38AC9068-C5D0-4AA4-B612-5FAA62C0FAB8}" destId="{4C630978-89B1-431F-B99C-18514EFC2B62}" srcOrd="0" destOrd="0" presId="urn:microsoft.com/office/officeart/2005/8/layout/radial4"/>
    <dgm:cxn modelId="{A96EDDD1-F0AA-4FA2-A4BD-05A4EE7102F7}" srcId="{B1FC79EC-5C35-446D-83BB-79B9F12F18D9}" destId="{B4EF1A3B-6F6E-4F85-BD79-7E675CF73203}" srcOrd="2" destOrd="0" parTransId="{DB05AF36-385E-4917-A034-D4F9A60D853E}" sibTransId="{FC327391-6F54-4304-89A5-D9DD52F9C636}"/>
    <dgm:cxn modelId="{3BCA2ED0-5538-4E08-B78A-49606DA56838}" type="presOf" srcId="{4EBDA464-E255-4BF2-81E7-59BA4C99EC05}" destId="{35B7DA24-4B39-4726-8FF5-B857C1335DCD}" srcOrd="0" destOrd="0" presId="urn:microsoft.com/office/officeart/2005/8/layout/radial4"/>
    <dgm:cxn modelId="{50C50006-F3BA-4D11-B6B2-44EB59292282}" srcId="{38AC9068-C5D0-4AA4-B612-5FAA62C0FAB8}" destId="{B1FC79EC-5C35-446D-83BB-79B9F12F18D9}" srcOrd="0" destOrd="0" parTransId="{FB0986DA-DE7A-4E49-80B6-CE67147957D5}" sibTransId="{F0D049A5-9BDC-4567-97B4-86B95608E020}"/>
    <dgm:cxn modelId="{2C7B4441-F7B2-4F80-85AD-C95B6A0272A5}" type="presOf" srcId="{DB05AF36-385E-4917-A034-D4F9A60D853E}" destId="{9963D345-6627-45FD-A363-7FA3CB40D6DB}" srcOrd="0" destOrd="0" presId="urn:microsoft.com/office/officeart/2005/8/layout/radial4"/>
    <dgm:cxn modelId="{1E6E547C-2256-46B7-AB51-14E73697447A}" type="presOf" srcId="{6F8083F7-45C7-4C62-9116-F51DDFE5F82D}" destId="{9A0C04D0-C8F1-4A2B-B880-00FEB1F0CE10}" srcOrd="0" destOrd="0" presId="urn:microsoft.com/office/officeart/2005/8/layout/radial4"/>
    <dgm:cxn modelId="{E9B5394E-A16B-457C-AB74-9ABE772C4340}" srcId="{B1FC79EC-5C35-446D-83BB-79B9F12F18D9}" destId="{D182EE1B-E3C8-459C-9C67-C9F3A7CEDBEC}" srcOrd="3" destOrd="0" parTransId="{A6B62EB7-A57B-4201-A243-DF2C065F263D}" sibTransId="{1B4F9A93-D628-4BE3-B09C-B02A8329C04F}"/>
    <dgm:cxn modelId="{B14424AA-F51E-4809-8C65-A97D04252C0F}" srcId="{B1FC79EC-5C35-446D-83BB-79B9F12F18D9}" destId="{DC6B5A4D-D340-46EB-A77E-AF330875A5CA}" srcOrd="0" destOrd="0" parTransId="{4EBDA464-E255-4BF2-81E7-59BA4C99EC05}" sibTransId="{4A065952-5AD4-4BF0-A7AD-2C351747CE6D}"/>
    <dgm:cxn modelId="{88C739E1-5D5F-4BD7-862F-4A207FD5384E}" type="presOf" srcId="{A6B62EB7-A57B-4201-A243-DF2C065F263D}" destId="{2B89CE2A-4CDD-45FB-AFC1-5A08CB3B3E8C}" srcOrd="0" destOrd="0" presId="urn:microsoft.com/office/officeart/2005/8/layout/radial4"/>
    <dgm:cxn modelId="{A852F4F9-0060-4AA6-84A0-4100B71C55A9}" type="presOf" srcId="{0CCF7690-C8EE-40F2-9095-1B51661DADF2}" destId="{37FB0135-6B2E-4CC5-99E2-E1433DE2B611}" srcOrd="0" destOrd="0" presId="urn:microsoft.com/office/officeart/2005/8/layout/radial4"/>
    <dgm:cxn modelId="{DA7A54A9-C769-4F45-B3AD-366AE784E5D0}" type="presOf" srcId="{B1FC79EC-5C35-446D-83BB-79B9F12F18D9}" destId="{4FA7DFEF-C9FD-4ABD-8715-BD33A6179CA6}" srcOrd="0" destOrd="0" presId="urn:microsoft.com/office/officeart/2005/8/layout/radial4"/>
    <dgm:cxn modelId="{738D85BC-9DCC-4E02-9C87-B5D14FD9E811}" srcId="{B1FC79EC-5C35-446D-83BB-79B9F12F18D9}" destId="{6F8083F7-45C7-4C62-9116-F51DDFE5F82D}" srcOrd="1" destOrd="0" parTransId="{0CCF7690-C8EE-40F2-9095-1B51661DADF2}" sibTransId="{4E48583D-B6AD-4CA5-BA7E-893EBCCC0ABA}"/>
    <dgm:cxn modelId="{80AF734F-3DA9-42B5-8D9D-26B4376A9048}" type="presOf" srcId="{B4EF1A3B-6F6E-4F85-BD79-7E675CF73203}" destId="{B8D4EF19-29B5-4B9C-9EB8-89987BC04031}" srcOrd="0" destOrd="0" presId="urn:microsoft.com/office/officeart/2005/8/layout/radial4"/>
    <dgm:cxn modelId="{3D174841-2498-443F-913A-2801F5839602}" type="presOf" srcId="{DC6B5A4D-D340-46EB-A77E-AF330875A5CA}" destId="{DD2BE272-B2F6-4640-9A78-F793ACC68603}" srcOrd="0" destOrd="0" presId="urn:microsoft.com/office/officeart/2005/8/layout/radial4"/>
    <dgm:cxn modelId="{AE93CD78-105E-4907-B775-9988F2B822EE}" type="presParOf" srcId="{4C630978-89B1-431F-B99C-18514EFC2B62}" destId="{4FA7DFEF-C9FD-4ABD-8715-BD33A6179CA6}" srcOrd="0" destOrd="0" presId="urn:microsoft.com/office/officeart/2005/8/layout/radial4"/>
    <dgm:cxn modelId="{B9A28A85-0088-4A5C-9AE6-879D92E4841C}" type="presParOf" srcId="{4C630978-89B1-431F-B99C-18514EFC2B62}" destId="{35B7DA24-4B39-4726-8FF5-B857C1335DCD}" srcOrd="1" destOrd="0" presId="urn:microsoft.com/office/officeart/2005/8/layout/radial4"/>
    <dgm:cxn modelId="{8AA460BF-1B82-402C-BB7E-B2F5AB5ABAD8}" type="presParOf" srcId="{4C630978-89B1-431F-B99C-18514EFC2B62}" destId="{DD2BE272-B2F6-4640-9A78-F793ACC68603}" srcOrd="2" destOrd="0" presId="urn:microsoft.com/office/officeart/2005/8/layout/radial4"/>
    <dgm:cxn modelId="{73EF6936-D93F-4B4D-A68C-2B03C455E827}" type="presParOf" srcId="{4C630978-89B1-431F-B99C-18514EFC2B62}" destId="{37FB0135-6B2E-4CC5-99E2-E1433DE2B611}" srcOrd="3" destOrd="0" presId="urn:microsoft.com/office/officeart/2005/8/layout/radial4"/>
    <dgm:cxn modelId="{BC8CE73C-D97D-493A-96ED-51FC03F24C4A}" type="presParOf" srcId="{4C630978-89B1-431F-B99C-18514EFC2B62}" destId="{9A0C04D0-C8F1-4A2B-B880-00FEB1F0CE10}" srcOrd="4" destOrd="0" presId="urn:microsoft.com/office/officeart/2005/8/layout/radial4"/>
    <dgm:cxn modelId="{69BBCE36-56E9-4F9F-869E-A074B321ADBD}" type="presParOf" srcId="{4C630978-89B1-431F-B99C-18514EFC2B62}" destId="{9963D345-6627-45FD-A363-7FA3CB40D6DB}" srcOrd="5" destOrd="0" presId="urn:microsoft.com/office/officeart/2005/8/layout/radial4"/>
    <dgm:cxn modelId="{9A2816D4-67C0-4FDC-8857-E0DCF0E6C9B6}" type="presParOf" srcId="{4C630978-89B1-431F-B99C-18514EFC2B62}" destId="{B8D4EF19-29B5-4B9C-9EB8-89987BC04031}" srcOrd="6" destOrd="0" presId="urn:microsoft.com/office/officeart/2005/8/layout/radial4"/>
    <dgm:cxn modelId="{BFDA1F7B-4628-4ACA-AEE0-EF831644F44B}" type="presParOf" srcId="{4C630978-89B1-431F-B99C-18514EFC2B62}" destId="{2B89CE2A-4CDD-45FB-AFC1-5A08CB3B3E8C}" srcOrd="7" destOrd="0" presId="urn:microsoft.com/office/officeart/2005/8/layout/radial4"/>
    <dgm:cxn modelId="{DEAA56C4-CAD6-4DC7-A752-DEA89A1800A0}" type="presParOf" srcId="{4C630978-89B1-431F-B99C-18514EFC2B62}" destId="{93127E04-50F9-4664-BF68-04593609B7C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DAA90D-8C18-49BD-8FD5-00C52E1CB84C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tr-TR"/>
        </a:p>
      </dgm:t>
    </dgm:pt>
    <dgm:pt modelId="{8165E90C-CF48-47A2-BBF2-78AAF13AA06A}">
      <dgm:prSet phldrT="[Metin]" custT="1"/>
      <dgm:spPr/>
      <dgm:t>
        <a:bodyPr/>
        <a:lstStyle/>
        <a:p>
          <a:r>
            <a:rPr lang="tr-TR" sz="4400" dirty="0" smtClean="0">
              <a:latin typeface="Arial" pitchFamily="34" charset="0"/>
              <a:cs typeface="Arial" pitchFamily="34" charset="0"/>
            </a:rPr>
            <a:t>ZİYARET EDİLECEK BİRİMLER</a:t>
          </a:r>
          <a:endParaRPr lang="tr-TR" sz="4400" dirty="0">
            <a:latin typeface="Arial" pitchFamily="34" charset="0"/>
            <a:cs typeface="Arial" pitchFamily="34" charset="0"/>
          </a:endParaRPr>
        </a:p>
      </dgm:t>
    </dgm:pt>
    <dgm:pt modelId="{333A7001-3FE8-4FEB-868E-17151B9F52CF}" type="parTrans" cxnId="{BB2BFA54-805B-4EBD-91F7-1610909DC4B9}">
      <dgm:prSet/>
      <dgm:spPr/>
      <dgm:t>
        <a:bodyPr/>
        <a:lstStyle/>
        <a:p>
          <a:endParaRPr lang="tr-TR"/>
        </a:p>
      </dgm:t>
    </dgm:pt>
    <dgm:pt modelId="{1247FEED-C32D-4AEE-9D14-FF9DC7E409DA}" type="sibTrans" cxnId="{BB2BFA54-805B-4EBD-91F7-1610909DC4B9}">
      <dgm:prSet/>
      <dgm:spPr/>
      <dgm:t>
        <a:bodyPr/>
        <a:lstStyle/>
        <a:p>
          <a:endParaRPr lang="tr-TR"/>
        </a:p>
      </dgm:t>
    </dgm:pt>
    <dgm:pt modelId="{52BB43E6-D342-4937-B272-5CCE5476A808}">
      <dgm:prSet phldrT="[Metin]" custT="1"/>
      <dgm:spPr/>
      <dgm:t>
        <a:bodyPr/>
        <a:lstStyle/>
        <a:p>
          <a:r>
            <a:rPr lang="tr-TR" sz="4400" dirty="0" smtClean="0">
              <a:latin typeface="Arial" pitchFamily="34" charset="0"/>
              <a:cs typeface="Arial" pitchFamily="34" charset="0"/>
            </a:rPr>
            <a:t>Akademik Birimler</a:t>
          </a:r>
          <a:endParaRPr lang="tr-TR" sz="4400" dirty="0">
            <a:latin typeface="Arial" pitchFamily="34" charset="0"/>
            <a:cs typeface="Arial" pitchFamily="34" charset="0"/>
          </a:endParaRPr>
        </a:p>
      </dgm:t>
    </dgm:pt>
    <dgm:pt modelId="{645F5E71-A319-4035-B9B5-4B552B4F841A}" type="parTrans" cxnId="{32ECDD65-A9EA-45FA-B28F-AA49B7BD9814}">
      <dgm:prSet/>
      <dgm:spPr/>
      <dgm:t>
        <a:bodyPr/>
        <a:lstStyle/>
        <a:p>
          <a:endParaRPr lang="tr-TR"/>
        </a:p>
      </dgm:t>
    </dgm:pt>
    <dgm:pt modelId="{0653E060-7537-47F1-839D-4B61686BC3F7}" type="sibTrans" cxnId="{32ECDD65-A9EA-45FA-B28F-AA49B7BD9814}">
      <dgm:prSet/>
      <dgm:spPr/>
      <dgm:t>
        <a:bodyPr/>
        <a:lstStyle/>
        <a:p>
          <a:endParaRPr lang="tr-TR"/>
        </a:p>
      </dgm:t>
    </dgm:pt>
    <dgm:pt modelId="{B1C05424-1EA2-4FA3-BD79-FF6E22E9B4A5}">
      <dgm:prSet phldrT="[Metin]" custT="1"/>
      <dgm:spPr/>
      <dgm:t>
        <a:bodyPr/>
        <a:lstStyle/>
        <a:p>
          <a:r>
            <a:rPr lang="tr-TR" sz="4400" dirty="0" smtClean="0">
              <a:latin typeface="Arial" pitchFamily="34" charset="0"/>
              <a:cs typeface="Arial" pitchFamily="34" charset="0"/>
            </a:rPr>
            <a:t>İdari Birimler </a:t>
          </a:r>
          <a:endParaRPr lang="tr-TR" sz="4400" dirty="0">
            <a:latin typeface="Arial" pitchFamily="34" charset="0"/>
            <a:cs typeface="Arial" pitchFamily="34" charset="0"/>
          </a:endParaRPr>
        </a:p>
      </dgm:t>
    </dgm:pt>
    <dgm:pt modelId="{9BD6199E-DCE7-4E49-A309-053A927E8B23}" type="parTrans" cxnId="{A3ECB35D-A282-4CFF-B3E8-437EC419BB8F}">
      <dgm:prSet/>
      <dgm:spPr/>
      <dgm:t>
        <a:bodyPr/>
        <a:lstStyle/>
        <a:p>
          <a:endParaRPr lang="tr-TR"/>
        </a:p>
      </dgm:t>
    </dgm:pt>
    <dgm:pt modelId="{4F4E5A21-E1DE-4CD1-A90F-F272BC7FF190}" type="sibTrans" cxnId="{A3ECB35D-A282-4CFF-B3E8-437EC419BB8F}">
      <dgm:prSet/>
      <dgm:spPr/>
      <dgm:t>
        <a:bodyPr/>
        <a:lstStyle/>
        <a:p>
          <a:endParaRPr lang="tr-TR"/>
        </a:p>
      </dgm:t>
    </dgm:pt>
    <dgm:pt modelId="{57E1ED69-8147-4215-A6BD-5948F89DA678}">
      <dgm:prSet phldrT="[Metin]" custT="1"/>
      <dgm:spPr/>
      <dgm:t>
        <a:bodyPr/>
        <a:lstStyle/>
        <a:p>
          <a:r>
            <a:rPr lang="tr-TR" sz="4400" dirty="0" smtClean="0">
              <a:latin typeface="Arial" pitchFamily="34" charset="0"/>
              <a:cs typeface="Arial" pitchFamily="34" charset="0"/>
            </a:rPr>
            <a:t>Yükseköğretim Kurumunun Paydaşları </a:t>
          </a:r>
          <a:endParaRPr lang="tr-TR" sz="4400" dirty="0">
            <a:latin typeface="Arial" pitchFamily="34" charset="0"/>
            <a:cs typeface="Arial" pitchFamily="34" charset="0"/>
          </a:endParaRPr>
        </a:p>
      </dgm:t>
    </dgm:pt>
    <dgm:pt modelId="{AA5F6582-0677-4283-8641-9773A30B9CFA}" type="parTrans" cxnId="{910833B9-6A6A-4A15-A83F-358D0CB83B24}">
      <dgm:prSet/>
      <dgm:spPr/>
      <dgm:t>
        <a:bodyPr/>
        <a:lstStyle/>
        <a:p>
          <a:endParaRPr lang="tr-TR"/>
        </a:p>
      </dgm:t>
    </dgm:pt>
    <dgm:pt modelId="{FA2F54CF-032B-45F6-8C91-F6000F331BBA}" type="sibTrans" cxnId="{910833B9-6A6A-4A15-A83F-358D0CB83B24}">
      <dgm:prSet/>
      <dgm:spPr/>
      <dgm:t>
        <a:bodyPr/>
        <a:lstStyle/>
        <a:p>
          <a:endParaRPr lang="tr-TR"/>
        </a:p>
      </dgm:t>
    </dgm:pt>
    <dgm:pt modelId="{4C9659B7-A6CA-43BE-A239-FF28FFDFC32C}">
      <dgm:prSet phldrT="[Metin]" custT="1"/>
      <dgm:spPr/>
      <dgm:t>
        <a:bodyPr/>
        <a:lstStyle/>
        <a:p>
          <a:r>
            <a:rPr lang="tr-TR" sz="4400" dirty="0" smtClean="0">
              <a:latin typeface="Arial" pitchFamily="34" charset="0"/>
              <a:cs typeface="Arial" pitchFamily="34" charset="0"/>
            </a:rPr>
            <a:t>Araştırma-Geliştirme Birimleri </a:t>
          </a:r>
          <a:endParaRPr lang="tr-TR" sz="4400" dirty="0">
            <a:latin typeface="Arial" pitchFamily="34" charset="0"/>
            <a:cs typeface="Arial" pitchFamily="34" charset="0"/>
          </a:endParaRPr>
        </a:p>
      </dgm:t>
    </dgm:pt>
    <dgm:pt modelId="{AE75C38B-E791-4A5A-A168-54AC44E534EA}" type="parTrans" cxnId="{2B6964EF-3150-4911-8783-7E76023C3090}">
      <dgm:prSet/>
      <dgm:spPr/>
      <dgm:t>
        <a:bodyPr/>
        <a:lstStyle/>
        <a:p>
          <a:endParaRPr lang="tr-TR"/>
        </a:p>
      </dgm:t>
    </dgm:pt>
    <dgm:pt modelId="{6CECF237-E496-4CCC-828A-3F10EFDEDCC0}" type="sibTrans" cxnId="{2B6964EF-3150-4911-8783-7E76023C3090}">
      <dgm:prSet/>
      <dgm:spPr/>
      <dgm:t>
        <a:bodyPr/>
        <a:lstStyle/>
        <a:p>
          <a:endParaRPr lang="tr-TR"/>
        </a:p>
      </dgm:t>
    </dgm:pt>
    <dgm:pt modelId="{91313A47-9E39-4C05-953D-4E849454AF31}" type="pres">
      <dgm:prSet presAssocID="{FCDAA90D-8C18-49BD-8FD5-00C52E1CB8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0BB84B6-6B85-4112-B208-92D7D1D69B8A}" type="pres">
      <dgm:prSet presAssocID="{8165E90C-CF48-47A2-BBF2-78AAF13AA06A}" presName="hierRoot1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59C9023F-8BD0-47DC-B3DA-DE2A9AEDB244}" type="pres">
      <dgm:prSet presAssocID="{8165E90C-CF48-47A2-BBF2-78AAF13AA06A}" presName="rootComposite1" presStyleCnt="0"/>
      <dgm:spPr/>
      <dgm:t>
        <a:bodyPr/>
        <a:lstStyle/>
        <a:p>
          <a:endParaRPr lang="tr-TR"/>
        </a:p>
      </dgm:t>
    </dgm:pt>
    <dgm:pt modelId="{32CA14D4-56D0-4BE5-8D4B-975429834730}" type="pres">
      <dgm:prSet presAssocID="{8165E90C-CF48-47A2-BBF2-78AAF13AA06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82F4C6E-C26B-43EC-86CE-DD4ABBB09CBE}" type="pres">
      <dgm:prSet presAssocID="{8165E90C-CF48-47A2-BBF2-78AAF13AA06A}" presName="rootConnector1" presStyleLbl="node1" presStyleIdx="0" presStyleCnt="0"/>
      <dgm:spPr/>
      <dgm:t>
        <a:bodyPr/>
        <a:lstStyle/>
        <a:p>
          <a:endParaRPr lang="tr-TR"/>
        </a:p>
      </dgm:t>
    </dgm:pt>
    <dgm:pt modelId="{6FD86662-C549-4D03-9B70-87A5B630E975}" type="pres">
      <dgm:prSet presAssocID="{8165E90C-CF48-47A2-BBF2-78AAF13AA06A}" presName="hierChild2" presStyleCnt="0"/>
      <dgm:spPr/>
      <dgm:t>
        <a:bodyPr/>
        <a:lstStyle/>
        <a:p>
          <a:endParaRPr lang="tr-TR"/>
        </a:p>
      </dgm:t>
    </dgm:pt>
    <dgm:pt modelId="{C4F5F53D-0258-434F-AB19-A763862F9A73}" type="pres">
      <dgm:prSet presAssocID="{645F5E71-A319-4035-B9B5-4B552B4F841A}" presName="Name37" presStyleLbl="parChTrans1D2" presStyleIdx="0" presStyleCnt="4"/>
      <dgm:spPr/>
      <dgm:t>
        <a:bodyPr/>
        <a:lstStyle/>
        <a:p>
          <a:endParaRPr lang="tr-TR"/>
        </a:p>
      </dgm:t>
    </dgm:pt>
    <dgm:pt modelId="{4ACA0CA2-BECF-49DD-9B0D-35396A28B5AC}" type="pres">
      <dgm:prSet presAssocID="{52BB43E6-D342-4937-B272-5CCE5476A808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977BB6EA-3E5A-467C-AE7F-DB27D570569E}" type="pres">
      <dgm:prSet presAssocID="{52BB43E6-D342-4937-B272-5CCE5476A808}" presName="rootComposite" presStyleCnt="0"/>
      <dgm:spPr/>
      <dgm:t>
        <a:bodyPr/>
        <a:lstStyle/>
        <a:p>
          <a:endParaRPr lang="tr-TR"/>
        </a:p>
      </dgm:t>
    </dgm:pt>
    <dgm:pt modelId="{76B8B860-3591-4695-87F7-5DD28E31E36D}" type="pres">
      <dgm:prSet presAssocID="{52BB43E6-D342-4937-B272-5CCE5476A80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69F6CC6-CC5A-45CE-A698-F12EDA8414FD}" type="pres">
      <dgm:prSet presAssocID="{52BB43E6-D342-4937-B272-5CCE5476A808}" presName="rootConnector" presStyleLbl="node2" presStyleIdx="0" presStyleCnt="4"/>
      <dgm:spPr/>
      <dgm:t>
        <a:bodyPr/>
        <a:lstStyle/>
        <a:p>
          <a:endParaRPr lang="tr-TR"/>
        </a:p>
      </dgm:t>
    </dgm:pt>
    <dgm:pt modelId="{D1A6D321-F64A-4DD9-AD6C-CE159156B133}" type="pres">
      <dgm:prSet presAssocID="{52BB43E6-D342-4937-B272-5CCE5476A808}" presName="hierChild4" presStyleCnt="0"/>
      <dgm:spPr/>
      <dgm:t>
        <a:bodyPr/>
        <a:lstStyle/>
        <a:p>
          <a:endParaRPr lang="tr-TR"/>
        </a:p>
      </dgm:t>
    </dgm:pt>
    <dgm:pt modelId="{D579CFD5-97ED-4226-B81B-174AED62FD6C}" type="pres">
      <dgm:prSet presAssocID="{52BB43E6-D342-4937-B272-5CCE5476A808}" presName="hierChild5" presStyleCnt="0"/>
      <dgm:spPr/>
      <dgm:t>
        <a:bodyPr/>
        <a:lstStyle/>
        <a:p>
          <a:endParaRPr lang="tr-TR"/>
        </a:p>
      </dgm:t>
    </dgm:pt>
    <dgm:pt modelId="{EE5E78D5-A93F-4521-9FC1-EA8448522336}" type="pres">
      <dgm:prSet presAssocID="{AA5F6582-0677-4283-8641-9773A30B9CFA}" presName="Name37" presStyleLbl="parChTrans1D2" presStyleIdx="1" presStyleCnt="4"/>
      <dgm:spPr/>
      <dgm:t>
        <a:bodyPr/>
        <a:lstStyle/>
        <a:p>
          <a:endParaRPr lang="tr-TR"/>
        </a:p>
      </dgm:t>
    </dgm:pt>
    <dgm:pt modelId="{5049757B-9953-4084-A5CC-FFAB0FC5F410}" type="pres">
      <dgm:prSet presAssocID="{57E1ED69-8147-4215-A6BD-5948F89DA678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E3700B0B-FF1D-4C34-B0D4-FE6C609B985A}" type="pres">
      <dgm:prSet presAssocID="{57E1ED69-8147-4215-A6BD-5948F89DA678}" presName="rootComposite" presStyleCnt="0"/>
      <dgm:spPr/>
      <dgm:t>
        <a:bodyPr/>
        <a:lstStyle/>
        <a:p>
          <a:endParaRPr lang="tr-TR"/>
        </a:p>
      </dgm:t>
    </dgm:pt>
    <dgm:pt modelId="{4173128C-7CFD-45EC-A1F0-951E29D8D929}" type="pres">
      <dgm:prSet presAssocID="{57E1ED69-8147-4215-A6BD-5948F89DA6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3567FD2-40EB-41D9-AEBA-06564A373BB5}" type="pres">
      <dgm:prSet presAssocID="{57E1ED69-8147-4215-A6BD-5948F89DA678}" presName="rootConnector" presStyleLbl="node2" presStyleIdx="1" presStyleCnt="4"/>
      <dgm:spPr/>
      <dgm:t>
        <a:bodyPr/>
        <a:lstStyle/>
        <a:p>
          <a:endParaRPr lang="tr-TR"/>
        </a:p>
      </dgm:t>
    </dgm:pt>
    <dgm:pt modelId="{B5AB5BD1-96E0-4679-A1B7-8270C751FC2A}" type="pres">
      <dgm:prSet presAssocID="{57E1ED69-8147-4215-A6BD-5948F89DA678}" presName="hierChild4" presStyleCnt="0"/>
      <dgm:spPr/>
      <dgm:t>
        <a:bodyPr/>
        <a:lstStyle/>
        <a:p>
          <a:endParaRPr lang="tr-TR"/>
        </a:p>
      </dgm:t>
    </dgm:pt>
    <dgm:pt modelId="{2A8641AF-CC77-46C0-AD31-6921F6F84AA7}" type="pres">
      <dgm:prSet presAssocID="{57E1ED69-8147-4215-A6BD-5948F89DA678}" presName="hierChild5" presStyleCnt="0"/>
      <dgm:spPr/>
      <dgm:t>
        <a:bodyPr/>
        <a:lstStyle/>
        <a:p>
          <a:endParaRPr lang="tr-TR"/>
        </a:p>
      </dgm:t>
    </dgm:pt>
    <dgm:pt modelId="{8DABD311-C21B-4228-9AD5-6B3687D5489E}" type="pres">
      <dgm:prSet presAssocID="{9BD6199E-DCE7-4E49-A309-053A927E8B23}" presName="Name37" presStyleLbl="parChTrans1D2" presStyleIdx="2" presStyleCnt="4"/>
      <dgm:spPr/>
      <dgm:t>
        <a:bodyPr/>
        <a:lstStyle/>
        <a:p>
          <a:endParaRPr lang="tr-TR"/>
        </a:p>
      </dgm:t>
    </dgm:pt>
    <dgm:pt modelId="{7BAC2345-97EC-466B-8BE2-D1F5D26FD07C}" type="pres">
      <dgm:prSet presAssocID="{B1C05424-1EA2-4FA3-BD79-FF6E22E9B4A5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4C189DB4-5F7D-47EF-9CD2-5D6B85DEF6B1}" type="pres">
      <dgm:prSet presAssocID="{B1C05424-1EA2-4FA3-BD79-FF6E22E9B4A5}" presName="rootComposite" presStyleCnt="0"/>
      <dgm:spPr/>
      <dgm:t>
        <a:bodyPr/>
        <a:lstStyle/>
        <a:p>
          <a:endParaRPr lang="tr-TR"/>
        </a:p>
      </dgm:t>
    </dgm:pt>
    <dgm:pt modelId="{5BCAF218-1290-4216-B506-87E0D10E916D}" type="pres">
      <dgm:prSet presAssocID="{B1C05424-1EA2-4FA3-BD79-FF6E22E9B4A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9B333FB-7DF7-4DC4-AD9C-A35E8E17F1FF}" type="pres">
      <dgm:prSet presAssocID="{B1C05424-1EA2-4FA3-BD79-FF6E22E9B4A5}" presName="rootConnector" presStyleLbl="node2" presStyleIdx="2" presStyleCnt="4"/>
      <dgm:spPr/>
      <dgm:t>
        <a:bodyPr/>
        <a:lstStyle/>
        <a:p>
          <a:endParaRPr lang="tr-TR"/>
        </a:p>
      </dgm:t>
    </dgm:pt>
    <dgm:pt modelId="{238ADCBD-135B-4780-BC6D-D7931A1DA476}" type="pres">
      <dgm:prSet presAssocID="{B1C05424-1EA2-4FA3-BD79-FF6E22E9B4A5}" presName="hierChild4" presStyleCnt="0"/>
      <dgm:spPr/>
      <dgm:t>
        <a:bodyPr/>
        <a:lstStyle/>
        <a:p>
          <a:endParaRPr lang="tr-TR"/>
        </a:p>
      </dgm:t>
    </dgm:pt>
    <dgm:pt modelId="{DB0D0488-A0A9-458E-A259-820E7DA10BED}" type="pres">
      <dgm:prSet presAssocID="{B1C05424-1EA2-4FA3-BD79-FF6E22E9B4A5}" presName="hierChild5" presStyleCnt="0"/>
      <dgm:spPr/>
      <dgm:t>
        <a:bodyPr/>
        <a:lstStyle/>
        <a:p>
          <a:endParaRPr lang="tr-TR"/>
        </a:p>
      </dgm:t>
    </dgm:pt>
    <dgm:pt modelId="{6E168857-7C42-49A8-B0AC-8E85C8C8B771}" type="pres">
      <dgm:prSet presAssocID="{AE75C38B-E791-4A5A-A168-54AC44E534EA}" presName="Name37" presStyleLbl="parChTrans1D2" presStyleIdx="3" presStyleCnt="4"/>
      <dgm:spPr/>
      <dgm:t>
        <a:bodyPr/>
        <a:lstStyle/>
        <a:p>
          <a:endParaRPr lang="tr-TR"/>
        </a:p>
      </dgm:t>
    </dgm:pt>
    <dgm:pt modelId="{1EC74AA5-7CAE-4DD6-9FA3-7B302C9D36EF}" type="pres">
      <dgm:prSet presAssocID="{4C9659B7-A6CA-43BE-A239-FF28FFDFC32C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2447EBE4-F4C0-478E-9F83-9FC6A3704B28}" type="pres">
      <dgm:prSet presAssocID="{4C9659B7-A6CA-43BE-A239-FF28FFDFC32C}" presName="rootComposite" presStyleCnt="0"/>
      <dgm:spPr/>
      <dgm:t>
        <a:bodyPr/>
        <a:lstStyle/>
        <a:p>
          <a:endParaRPr lang="tr-TR"/>
        </a:p>
      </dgm:t>
    </dgm:pt>
    <dgm:pt modelId="{80C9ACC6-61EA-47FE-8C4C-9A95C009FD12}" type="pres">
      <dgm:prSet presAssocID="{4C9659B7-A6CA-43BE-A239-FF28FFDFC32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19EE20C-2F93-4759-9254-4DADF7B8E196}" type="pres">
      <dgm:prSet presAssocID="{4C9659B7-A6CA-43BE-A239-FF28FFDFC32C}" presName="rootConnector" presStyleLbl="node2" presStyleIdx="3" presStyleCnt="4"/>
      <dgm:spPr/>
      <dgm:t>
        <a:bodyPr/>
        <a:lstStyle/>
        <a:p>
          <a:endParaRPr lang="tr-TR"/>
        </a:p>
      </dgm:t>
    </dgm:pt>
    <dgm:pt modelId="{3E1D566B-5F07-4AEC-8F3B-5235656AB0FF}" type="pres">
      <dgm:prSet presAssocID="{4C9659B7-A6CA-43BE-A239-FF28FFDFC32C}" presName="hierChild4" presStyleCnt="0"/>
      <dgm:spPr/>
      <dgm:t>
        <a:bodyPr/>
        <a:lstStyle/>
        <a:p>
          <a:endParaRPr lang="tr-TR"/>
        </a:p>
      </dgm:t>
    </dgm:pt>
    <dgm:pt modelId="{461030CE-3CFE-4498-8E98-3874BD96B9E1}" type="pres">
      <dgm:prSet presAssocID="{4C9659B7-A6CA-43BE-A239-FF28FFDFC32C}" presName="hierChild5" presStyleCnt="0"/>
      <dgm:spPr/>
      <dgm:t>
        <a:bodyPr/>
        <a:lstStyle/>
        <a:p>
          <a:endParaRPr lang="tr-TR"/>
        </a:p>
      </dgm:t>
    </dgm:pt>
    <dgm:pt modelId="{B93B9697-0BBC-42E6-BDA3-E81649E655AD}" type="pres">
      <dgm:prSet presAssocID="{8165E90C-CF48-47A2-BBF2-78AAF13AA06A}" presName="hierChild3" presStyleCnt="0"/>
      <dgm:spPr/>
      <dgm:t>
        <a:bodyPr/>
        <a:lstStyle/>
        <a:p>
          <a:endParaRPr lang="tr-TR"/>
        </a:p>
      </dgm:t>
    </dgm:pt>
  </dgm:ptLst>
  <dgm:cxnLst>
    <dgm:cxn modelId="{49BDCBAE-4B1E-42CA-B0E5-535D5641502A}" type="presOf" srcId="{8165E90C-CF48-47A2-BBF2-78AAF13AA06A}" destId="{C82F4C6E-C26B-43EC-86CE-DD4ABBB09CBE}" srcOrd="1" destOrd="0" presId="urn:microsoft.com/office/officeart/2005/8/layout/orgChart1"/>
    <dgm:cxn modelId="{E97BE112-CFB8-4EC2-AE74-BD0C104A6D79}" type="presOf" srcId="{4C9659B7-A6CA-43BE-A239-FF28FFDFC32C}" destId="{80C9ACC6-61EA-47FE-8C4C-9A95C009FD12}" srcOrd="0" destOrd="0" presId="urn:microsoft.com/office/officeart/2005/8/layout/orgChart1"/>
    <dgm:cxn modelId="{32ECDD65-A9EA-45FA-B28F-AA49B7BD9814}" srcId="{8165E90C-CF48-47A2-BBF2-78AAF13AA06A}" destId="{52BB43E6-D342-4937-B272-5CCE5476A808}" srcOrd="0" destOrd="0" parTransId="{645F5E71-A319-4035-B9B5-4B552B4F841A}" sibTransId="{0653E060-7537-47F1-839D-4B61686BC3F7}"/>
    <dgm:cxn modelId="{8F4D69F6-2FF9-4EE6-BEF1-A570AC7C13FB}" type="presOf" srcId="{4C9659B7-A6CA-43BE-A239-FF28FFDFC32C}" destId="{B19EE20C-2F93-4759-9254-4DADF7B8E196}" srcOrd="1" destOrd="0" presId="urn:microsoft.com/office/officeart/2005/8/layout/orgChart1"/>
    <dgm:cxn modelId="{BB2BFA54-805B-4EBD-91F7-1610909DC4B9}" srcId="{FCDAA90D-8C18-49BD-8FD5-00C52E1CB84C}" destId="{8165E90C-CF48-47A2-BBF2-78AAF13AA06A}" srcOrd="0" destOrd="0" parTransId="{333A7001-3FE8-4FEB-868E-17151B9F52CF}" sibTransId="{1247FEED-C32D-4AEE-9D14-FF9DC7E409DA}"/>
    <dgm:cxn modelId="{910833B9-6A6A-4A15-A83F-358D0CB83B24}" srcId="{8165E90C-CF48-47A2-BBF2-78AAF13AA06A}" destId="{57E1ED69-8147-4215-A6BD-5948F89DA678}" srcOrd="1" destOrd="0" parTransId="{AA5F6582-0677-4283-8641-9773A30B9CFA}" sibTransId="{FA2F54CF-032B-45F6-8C91-F6000F331BBA}"/>
    <dgm:cxn modelId="{D201C3BA-8836-41BD-AFE3-65C7A26D96A0}" type="presOf" srcId="{B1C05424-1EA2-4FA3-BD79-FF6E22E9B4A5}" destId="{5BCAF218-1290-4216-B506-87E0D10E916D}" srcOrd="0" destOrd="0" presId="urn:microsoft.com/office/officeart/2005/8/layout/orgChart1"/>
    <dgm:cxn modelId="{87AAF879-430A-4859-BE44-FBEF5646B7B0}" type="presOf" srcId="{AE75C38B-E791-4A5A-A168-54AC44E534EA}" destId="{6E168857-7C42-49A8-B0AC-8E85C8C8B771}" srcOrd="0" destOrd="0" presId="urn:microsoft.com/office/officeart/2005/8/layout/orgChart1"/>
    <dgm:cxn modelId="{8450E642-BFE0-481E-9D28-A3CB5F45020C}" type="presOf" srcId="{52BB43E6-D342-4937-B272-5CCE5476A808}" destId="{76B8B860-3591-4695-87F7-5DD28E31E36D}" srcOrd="0" destOrd="0" presId="urn:microsoft.com/office/officeart/2005/8/layout/orgChart1"/>
    <dgm:cxn modelId="{2B6964EF-3150-4911-8783-7E76023C3090}" srcId="{8165E90C-CF48-47A2-BBF2-78AAF13AA06A}" destId="{4C9659B7-A6CA-43BE-A239-FF28FFDFC32C}" srcOrd="3" destOrd="0" parTransId="{AE75C38B-E791-4A5A-A168-54AC44E534EA}" sibTransId="{6CECF237-E496-4CCC-828A-3F10EFDEDCC0}"/>
    <dgm:cxn modelId="{3AB29AEE-95B9-4CBD-BA39-11EBC427DF26}" type="presOf" srcId="{57E1ED69-8147-4215-A6BD-5948F89DA678}" destId="{4173128C-7CFD-45EC-A1F0-951E29D8D929}" srcOrd="0" destOrd="0" presId="urn:microsoft.com/office/officeart/2005/8/layout/orgChart1"/>
    <dgm:cxn modelId="{8EF4E643-1856-4241-B0B9-C9ABAEDC2139}" type="presOf" srcId="{57E1ED69-8147-4215-A6BD-5948F89DA678}" destId="{03567FD2-40EB-41D9-AEBA-06564A373BB5}" srcOrd="1" destOrd="0" presId="urn:microsoft.com/office/officeart/2005/8/layout/orgChart1"/>
    <dgm:cxn modelId="{065C1096-70ED-4F3D-BE82-E55B1B2881E4}" type="presOf" srcId="{645F5E71-A319-4035-B9B5-4B552B4F841A}" destId="{C4F5F53D-0258-434F-AB19-A763862F9A73}" srcOrd="0" destOrd="0" presId="urn:microsoft.com/office/officeart/2005/8/layout/orgChart1"/>
    <dgm:cxn modelId="{C4E169A9-DA3D-4D46-87B7-1F4DC319650E}" type="presOf" srcId="{52BB43E6-D342-4937-B272-5CCE5476A808}" destId="{269F6CC6-CC5A-45CE-A698-F12EDA8414FD}" srcOrd="1" destOrd="0" presId="urn:microsoft.com/office/officeart/2005/8/layout/orgChart1"/>
    <dgm:cxn modelId="{C517DF30-FAA1-4B0F-AF0F-F819402C2E54}" type="presOf" srcId="{8165E90C-CF48-47A2-BBF2-78AAF13AA06A}" destId="{32CA14D4-56D0-4BE5-8D4B-975429834730}" srcOrd="0" destOrd="0" presId="urn:microsoft.com/office/officeart/2005/8/layout/orgChart1"/>
    <dgm:cxn modelId="{327CF320-07BB-4E0F-9BF1-E8A6A2178E30}" type="presOf" srcId="{AA5F6582-0677-4283-8641-9773A30B9CFA}" destId="{EE5E78D5-A93F-4521-9FC1-EA8448522336}" srcOrd="0" destOrd="0" presId="urn:microsoft.com/office/officeart/2005/8/layout/orgChart1"/>
    <dgm:cxn modelId="{EA07A3B6-9F70-400E-BACB-D8E6276C804B}" type="presOf" srcId="{FCDAA90D-8C18-49BD-8FD5-00C52E1CB84C}" destId="{91313A47-9E39-4C05-953D-4E849454AF31}" srcOrd="0" destOrd="0" presId="urn:microsoft.com/office/officeart/2005/8/layout/orgChart1"/>
    <dgm:cxn modelId="{ED2EAFA0-2BBC-4D96-ABF2-82285B4A3741}" type="presOf" srcId="{B1C05424-1EA2-4FA3-BD79-FF6E22E9B4A5}" destId="{A9B333FB-7DF7-4DC4-AD9C-A35E8E17F1FF}" srcOrd="1" destOrd="0" presId="urn:microsoft.com/office/officeart/2005/8/layout/orgChart1"/>
    <dgm:cxn modelId="{A3ECB35D-A282-4CFF-B3E8-437EC419BB8F}" srcId="{8165E90C-CF48-47A2-BBF2-78AAF13AA06A}" destId="{B1C05424-1EA2-4FA3-BD79-FF6E22E9B4A5}" srcOrd="2" destOrd="0" parTransId="{9BD6199E-DCE7-4E49-A309-053A927E8B23}" sibTransId="{4F4E5A21-E1DE-4CD1-A90F-F272BC7FF190}"/>
    <dgm:cxn modelId="{A2CBA04D-6C0B-4CC5-A90C-EC435F5A5E95}" type="presOf" srcId="{9BD6199E-DCE7-4E49-A309-053A927E8B23}" destId="{8DABD311-C21B-4228-9AD5-6B3687D5489E}" srcOrd="0" destOrd="0" presId="urn:microsoft.com/office/officeart/2005/8/layout/orgChart1"/>
    <dgm:cxn modelId="{CEE972D5-BD2A-4FFB-9A4F-874045267B79}" type="presParOf" srcId="{91313A47-9E39-4C05-953D-4E849454AF31}" destId="{A0BB84B6-6B85-4112-B208-92D7D1D69B8A}" srcOrd="0" destOrd="0" presId="urn:microsoft.com/office/officeart/2005/8/layout/orgChart1"/>
    <dgm:cxn modelId="{647978EF-3694-4DF5-8EFD-69402F3BED2A}" type="presParOf" srcId="{A0BB84B6-6B85-4112-B208-92D7D1D69B8A}" destId="{59C9023F-8BD0-47DC-B3DA-DE2A9AEDB244}" srcOrd="0" destOrd="0" presId="urn:microsoft.com/office/officeart/2005/8/layout/orgChart1"/>
    <dgm:cxn modelId="{3F1ABB4C-BCA2-4401-8FE3-30EFE43636B5}" type="presParOf" srcId="{59C9023F-8BD0-47DC-B3DA-DE2A9AEDB244}" destId="{32CA14D4-56D0-4BE5-8D4B-975429834730}" srcOrd="0" destOrd="0" presId="urn:microsoft.com/office/officeart/2005/8/layout/orgChart1"/>
    <dgm:cxn modelId="{B5010542-2025-471E-8877-7DE2E8571BCC}" type="presParOf" srcId="{59C9023F-8BD0-47DC-B3DA-DE2A9AEDB244}" destId="{C82F4C6E-C26B-43EC-86CE-DD4ABBB09CBE}" srcOrd="1" destOrd="0" presId="urn:microsoft.com/office/officeart/2005/8/layout/orgChart1"/>
    <dgm:cxn modelId="{9170B4C4-84C1-4846-9C6C-5C5A8D4606A4}" type="presParOf" srcId="{A0BB84B6-6B85-4112-B208-92D7D1D69B8A}" destId="{6FD86662-C549-4D03-9B70-87A5B630E975}" srcOrd="1" destOrd="0" presId="urn:microsoft.com/office/officeart/2005/8/layout/orgChart1"/>
    <dgm:cxn modelId="{DD1C8F40-0F30-4C23-B9C4-A98A7A20C34B}" type="presParOf" srcId="{6FD86662-C549-4D03-9B70-87A5B630E975}" destId="{C4F5F53D-0258-434F-AB19-A763862F9A73}" srcOrd="0" destOrd="0" presId="urn:microsoft.com/office/officeart/2005/8/layout/orgChart1"/>
    <dgm:cxn modelId="{896C4EA7-375F-4497-9B70-AEF33517BA75}" type="presParOf" srcId="{6FD86662-C549-4D03-9B70-87A5B630E975}" destId="{4ACA0CA2-BECF-49DD-9B0D-35396A28B5AC}" srcOrd="1" destOrd="0" presId="urn:microsoft.com/office/officeart/2005/8/layout/orgChart1"/>
    <dgm:cxn modelId="{9E90C385-0D60-4C33-8AF7-F25C1DD0E8CD}" type="presParOf" srcId="{4ACA0CA2-BECF-49DD-9B0D-35396A28B5AC}" destId="{977BB6EA-3E5A-467C-AE7F-DB27D570569E}" srcOrd="0" destOrd="0" presId="urn:microsoft.com/office/officeart/2005/8/layout/orgChart1"/>
    <dgm:cxn modelId="{CDAA36B4-90C6-4F1A-9033-A38AC1A316A5}" type="presParOf" srcId="{977BB6EA-3E5A-467C-AE7F-DB27D570569E}" destId="{76B8B860-3591-4695-87F7-5DD28E31E36D}" srcOrd="0" destOrd="0" presId="urn:microsoft.com/office/officeart/2005/8/layout/orgChart1"/>
    <dgm:cxn modelId="{821798DB-2DB7-4F0D-A4E1-DD8E2A31B28E}" type="presParOf" srcId="{977BB6EA-3E5A-467C-AE7F-DB27D570569E}" destId="{269F6CC6-CC5A-45CE-A698-F12EDA8414FD}" srcOrd="1" destOrd="0" presId="urn:microsoft.com/office/officeart/2005/8/layout/orgChart1"/>
    <dgm:cxn modelId="{10A9F3B0-9AB0-42A3-B5B7-139641123313}" type="presParOf" srcId="{4ACA0CA2-BECF-49DD-9B0D-35396A28B5AC}" destId="{D1A6D321-F64A-4DD9-AD6C-CE159156B133}" srcOrd="1" destOrd="0" presId="urn:microsoft.com/office/officeart/2005/8/layout/orgChart1"/>
    <dgm:cxn modelId="{A5ADFCE0-1E30-40CA-9F09-DD7D0F328E36}" type="presParOf" srcId="{4ACA0CA2-BECF-49DD-9B0D-35396A28B5AC}" destId="{D579CFD5-97ED-4226-B81B-174AED62FD6C}" srcOrd="2" destOrd="0" presId="urn:microsoft.com/office/officeart/2005/8/layout/orgChart1"/>
    <dgm:cxn modelId="{5F57F8EC-8941-4C29-BAA0-BC789D07B98F}" type="presParOf" srcId="{6FD86662-C549-4D03-9B70-87A5B630E975}" destId="{EE5E78D5-A93F-4521-9FC1-EA8448522336}" srcOrd="2" destOrd="0" presId="urn:microsoft.com/office/officeart/2005/8/layout/orgChart1"/>
    <dgm:cxn modelId="{C307C020-C0A7-42CB-A03D-D2BC47847B2B}" type="presParOf" srcId="{6FD86662-C549-4D03-9B70-87A5B630E975}" destId="{5049757B-9953-4084-A5CC-FFAB0FC5F410}" srcOrd="3" destOrd="0" presId="urn:microsoft.com/office/officeart/2005/8/layout/orgChart1"/>
    <dgm:cxn modelId="{F8F459EB-99DB-4D0C-A54A-E1C3175040D1}" type="presParOf" srcId="{5049757B-9953-4084-A5CC-FFAB0FC5F410}" destId="{E3700B0B-FF1D-4C34-B0D4-FE6C609B985A}" srcOrd="0" destOrd="0" presId="urn:microsoft.com/office/officeart/2005/8/layout/orgChart1"/>
    <dgm:cxn modelId="{35837641-0557-4303-9E0B-CCE96BBBCB3E}" type="presParOf" srcId="{E3700B0B-FF1D-4C34-B0D4-FE6C609B985A}" destId="{4173128C-7CFD-45EC-A1F0-951E29D8D929}" srcOrd="0" destOrd="0" presId="urn:microsoft.com/office/officeart/2005/8/layout/orgChart1"/>
    <dgm:cxn modelId="{81F8DA49-75F3-44D0-9084-AF4AD87B9384}" type="presParOf" srcId="{E3700B0B-FF1D-4C34-B0D4-FE6C609B985A}" destId="{03567FD2-40EB-41D9-AEBA-06564A373BB5}" srcOrd="1" destOrd="0" presId="urn:microsoft.com/office/officeart/2005/8/layout/orgChart1"/>
    <dgm:cxn modelId="{F25E5D19-789D-4727-A761-A042DF8089EC}" type="presParOf" srcId="{5049757B-9953-4084-A5CC-FFAB0FC5F410}" destId="{B5AB5BD1-96E0-4679-A1B7-8270C751FC2A}" srcOrd="1" destOrd="0" presId="urn:microsoft.com/office/officeart/2005/8/layout/orgChart1"/>
    <dgm:cxn modelId="{B9E133CC-4686-4263-9370-0D4D42069E20}" type="presParOf" srcId="{5049757B-9953-4084-A5CC-FFAB0FC5F410}" destId="{2A8641AF-CC77-46C0-AD31-6921F6F84AA7}" srcOrd="2" destOrd="0" presId="urn:microsoft.com/office/officeart/2005/8/layout/orgChart1"/>
    <dgm:cxn modelId="{FE1D55F4-0DD7-45D7-9C79-2FD6FC686DE3}" type="presParOf" srcId="{6FD86662-C549-4D03-9B70-87A5B630E975}" destId="{8DABD311-C21B-4228-9AD5-6B3687D5489E}" srcOrd="4" destOrd="0" presId="urn:microsoft.com/office/officeart/2005/8/layout/orgChart1"/>
    <dgm:cxn modelId="{194EC652-09DE-4388-A958-1ADC732FB19C}" type="presParOf" srcId="{6FD86662-C549-4D03-9B70-87A5B630E975}" destId="{7BAC2345-97EC-466B-8BE2-D1F5D26FD07C}" srcOrd="5" destOrd="0" presId="urn:microsoft.com/office/officeart/2005/8/layout/orgChart1"/>
    <dgm:cxn modelId="{4204F014-DCD1-4ECE-9389-C79959D9733C}" type="presParOf" srcId="{7BAC2345-97EC-466B-8BE2-D1F5D26FD07C}" destId="{4C189DB4-5F7D-47EF-9CD2-5D6B85DEF6B1}" srcOrd="0" destOrd="0" presId="urn:microsoft.com/office/officeart/2005/8/layout/orgChart1"/>
    <dgm:cxn modelId="{393AA123-6A99-488D-A6D6-6A7C5AB4BFC4}" type="presParOf" srcId="{4C189DB4-5F7D-47EF-9CD2-5D6B85DEF6B1}" destId="{5BCAF218-1290-4216-B506-87E0D10E916D}" srcOrd="0" destOrd="0" presId="urn:microsoft.com/office/officeart/2005/8/layout/orgChart1"/>
    <dgm:cxn modelId="{97F380BC-3508-4CAE-AED4-61C0462F0147}" type="presParOf" srcId="{4C189DB4-5F7D-47EF-9CD2-5D6B85DEF6B1}" destId="{A9B333FB-7DF7-4DC4-AD9C-A35E8E17F1FF}" srcOrd="1" destOrd="0" presId="urn:microsoft.com/office/officeart/2005/8/layout/orgChart1"/>
    <dgm:cxn modelId="{59AE9EF8-C198-443C-934B-7DC3B38436A4}" type="presParOf" srcId="{7BAC2345-97EC-466B-8BE2-D1F5D26FD07C}" destId="{238ADCBD-135B-4780-BC6D-D7931A1DA476}" srcOrd="1" destOrd="0" presId="urn:microsoft.com/office/officeart/2005/8/layout/orgChart1"/>
    <dgm:cxn modelId="{DCAFC5F0-94CE-4F3B-8963-C5F930771E69}" type="presParOf" srcId="{7BAC2345-97EC-466B-8BE2-D1F5D26FD07C}" destId="{DB0D0488-A0A9-458E-A259-820E7DA10BED}" srcOrd="2" destOrd="0" presId="urn:microsoft.com/office/officeart/2005/8/layout/orgChart1"/>
    <dgm:cxn modelId="{2EB7D459-AE3B-4C8D-98C1-7F0831CE90D4}" type="presParOf" srcId="{6FD86662-C549-4D03-9B70-87A5B630E975}" destId="{6E168857-7C42-49A8-B0AC-8E85C8C8B771}" srcOrd="6" destOrd="0" presId="urn:microsoft.com/office/officeart/2005/8/layout/orgChart1"/>
    <dgm:cxn modelId="{3B28208A-2DAC-4DCD-A69B-3652C36171DE}" type="presParOf" srcId="{6FD86662-C549-4D03-9B70-87A5B630E975}" destId="{1EC74AA5-7CAE-4DD6-9FA3-7B302C9D36EF}" srcOrd="7" destOrd="0" presId="urn:microsoft.com/office/officeart/2005/8/layout/orgChart1"/>
    <dgm:cxn modelId="{565D7F8F-6408-4D47-A0C0-130997CD7EB5}" type="presParOf" srcId="{1EC74AA5-7CAE-4DD6-9FA3-7B302C9D36EF}" destId="{2447EBE4-F4C0-478E-9F83-9FC6A3704B28}" srcOrd="0" destOrd="0" presId="urn:microsoft.com/office/officeart/2005/8/layout/orgChart1"/>
    <dgm:cxn modelId="{23386F7C-955B-4D66-80EC-49060F10A3FC}" type="presParOf" srcId="{2447EBE4-F4C0-478E-9F83-9FC6A3704B28}" destId="{80C9ACC6-61EA-47FE-8C4C-9A95C009FD12}" srcOrd="0" destOrd="0" presId="urn:microsoft.com/office/officeart/2005/8/layout/orgChart1"/>
    <dgm:cxn modelId="{78973B51-DE90-4CD9-B08C-9CC921D59F17}" type="presParOf" srcId="{2447EBE4-F4C0-478E-9F83-9FC6A3704B28}" destId="{B19EE20C-2F93-4759-9254-4DADF7B8E196}" srcOrd="1" destOrd="0" presId="urn:microsoft.com/office/officeart/2005/8/layout/orgChart1"/>
    <dgm:cxn modelId="{8931D999-74B2-4AF3-B43F-D18ADA05B67D}" type="presParOf" srcId="{1EC74AA5-7CAE-4DD6-9FA3-7B302C9D36EF}" destId="{3E1D566B-5F07-4AEC-8F3B-5235656AB0FF}" srcOrd="1" destOrd="0" presId="urn:microsoft.com/office/officeart/2005/8/layout/orgChart1"/>
    <dgm:cxn modelId="{C3EBFFCA-E8A5-4F5A-884A-BFDB6DCE60C0}" type="presParOf" srcId="{1EC74AA5-7CAE-4DD6-9FA3-7B302C9D36EF}" destId="{461030CE-3CFE-4498-8E98-3874BD96B9E1}" srcOrd="2" destOrd="0" presId="urn:microsoft.com/office/officeart/2005/8/layout/orgChart1"/>
    <dgm:cxn modelId="{DC0910B3-B451-41FD-ABD2-B8F7F1C01B17}" type="presParOf" srcId="{A0BB84B6-6B85-4112-B208-92D7D1D69B8A}" destId="{B93B9697-0BBC-42E6-BDA3-E81649E655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BDA6D7-6335-46F9-BA8C-F7AE45E2C023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C6C66C12-DDCE-4728-968C-7725B3605354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1.</a:t>
          </a:r>
        </a:p>
        <a:p>
          <a:r>
            <a:rPr lang="tr-TR" b="1" dirty="0" smtClean="0">
              <a:solidFill>
                <a:schemeClr val="bg1"/>
              </a:solidFill>
            </a:rPr>
            <a:t>Değerlendirme takımı taslak </a:t>
          </a:r>
          <a:r>
            <a:rPr lang="tr-TR" b="1" dirty="0" err="1" smtClean="0">
              <a:solidFill>
                <a:schemeClr val="bg1"/>
              </a:solidFill>
            </a:rPr>
            <a:t>KGBR’yi</a:t>
          </a:r>
          <a:r>
            <a:rPr lang="tr-TR" b="1" dirty="0" smtClean="0">
              <a:solidFill>
                <a:schemeClr val="bg1"/>
              </a:solidFill>
            </a:rPr>
            <a:t> kuruma iletir</a:t>
          </a:r>
          <a:endParaRPr lang="tr-TR" b="1" dirty="0">
            <a:solidFill>
              <a:schemeClr val="bg1"/>
            </a:solidFill>
          </a:endParaRPr>
        </a:p>
      </dgm:t>
    </dgm:pt>
    <dgm:pt modelId="{B49AF43E-C6BC-4850-B395-4A78466A7452}" type="parTrans" cxnId="{485D7E25-8CDD-4A2E-8806-E2458721C0F6}">
      <dgm:prSet/>
      <dgm:spPr/>
      <dgm:t>
        <a:bodyPr/>
        <a:lstStyle/>
        <a:p>
          <a:endParaRPr lang="tr-TR"/>
        </a:p>
      </dgm:t>
    </dgm:pt>
    <dgm:pt modelId="{81247C5A-DACF-401A-BF79-FF334DDB6777}" type="sibTrans" cxnId="{485D7E25-8CDD-4A2E-8806-E2458721C0F6}">
      <dgm:prSet/>
      <dgm:spPr/>
      <dgm:t>
        <a:bodyPr/>
        <a:lstStyle/>
        <a:p>
          <a:endParaRPr lang="tr-TR"/>
        </a:p>
      </dgm:t>
    </dgm:pt>
    <dgm:pt modelId="{CB0FEC2A-2FA8-41E0-8053-CCC2B156B8CF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3.</a:t>
          </a:r>
        </a:p>
        <a:p>
          <a:r>
            <a:rPr lang="tr-TR" b="1" i="1" dirty="0" smtClean="0">
              <a:solidFill>
                <a:schemeClr val="bg1"/>
              </a:solidFill>
            </a:rPr>
            <a:t>Cevap </a:t>
          </a:r>
          <a:r>
            <a:rPr lang="tr-TR" b="1" dirty="0" smtClean="0">
              <a:solidFill>
                <a:schemeClr val="bg1"/>
              </a:solidFill>
            </a:rPr>
            <a:t>dikkate alınarak, taslak KGBR hazırlanır</a:t>
          </a:r>
          <a:endParaRPr lang="tr-TR" b="1" dirty="0">
            <a:solidFill>
              <a:schemeClr val="bg1"/>
            </a:solidFill>
          </a:endParaRPr>
        </a:p>
      </dgm:t>
    </dgm:pt>
    <dgm:pt modelId="{58C40FE7-41D2-4079-BA83-1F7E7756AA4C}" type="parTrans" cxnId="{A88BEBB4-2672-41EB-A942-A1632A2794F6}">
      <dgm:prSet/>
      <dgm:spPr/>
      <dgm:t>
        <a:bodyPr/>
        <a:lstStyle/>
        <a:p>
          <a:endParaRPr lang="tr-TR"/>
        </a:p>
      </dgm:t>
    </dgm:pt>
    <dgm:pt modelId="{CEDED8C2-5A77-48D2-AC51-289CD63302C3}" type="sibTrans" cxnId="{A88BEBB4-2672-41EB-A942-A1632A2794F6}">
      <dgm:prSet/>
      <dgm:spPr/>
      <dgm:t>
        <a:bodyPr/>
        <a:lstStyle/>
        <a:p>
          <a:endParaRPr lang="tr-TR"/>
        </a:p>
      </dgm:t>
    </dgm:pt>
    <dgm:pt modelId="{575A267E-513E-4B39-A3BB-8CE011FCA8AC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4. </a:t>
          </a:r>
        </a:p>
        <a:p>
          <a:r>
            <a:rPr lang="tr-TR" b="1" dirty="0" smtClean="0">
              <a:solidFill>
                <a:schemeClr val="bg1"/>
              </a:solidFill>
            </a:rPr>
            <a:t>Takım başkanı 60 gün içinde </a:t>
          </a:r>
          <a:r>
            <a:rPr lang="tr-TR" b="1" dirty="0" err="1" smtClean="0">
              <a:solidFill>
                <a:schemeClr val="bg1"/>
              </a:solidFill>
            </a:rPr>
            <a:t>KGBR’yi</a:t>
          </a:r>
          <a:r>
            <a:rPr lang="tr-TR" b="1" dirty="0" smtClean="0">
              <a:solidFill>
                <a:schemeClr val="bg1"/>
              </a:solidFill>
            </a:rPr>
            <a:t> KDDK başkanlığına gönderir</a:t>
          </a:r>
          <a:endParaRPr lang="tr-TR" b="1" dirty="0">
            <a:solidFill>
              <a:schemeClr val="bg1"/>
            </a:solidFill>
          </a:endParaRPr>
        </a:p>
      </dgm:t>
    </dgm:pt>
    <dgm:pt modelId="{3EC1F18D-A899-4E6C-969A-50D11CC48E08}" type="parTrans" cxnId="{47DDBD92-452D-4030-B734-12C52FBEB46D}">
      <dgm:prSet/>
      <dgm:spPr/>
      <dgm:t>
        <a:bodyPr/>
        <a:lstStyle/>
        <a:p>
          <a:endParaRPr lang="tr-TR"/>
        </a:p>
      </dgm:t>
    </dgm:pt>
    <dgm:pt modelId="{3C58E11F-259C-40F5-B8EC-450E38893B24}" type="sibTrans" cxnId="{47DDBD92-452D-4030-B734-12C52FBEB46D}">
      <dgm:prSet/>
      <dgm:spPr/>
      <dgm:t>
        <a:bodyPr/>
        <a:lstStyle/>
        <a:p>
          <a:endParaRPr lang="tr-TR"/>
        </a:p>
      </dgm:t>
    </dgm:pt>
    <dgm:pt modelId="{8C8C4005-CC13-486A-AFB3-9DAC3096B58B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2.</a:t>
          </a:r>
        </a:p>
        <a:p>
          <a:r>
            <a:rPr lang="tr-TR" b="1" dirty="0" smtClean="0">
              <a:solidFill>
                <a:schemeClr val="bg1"/>
              </a:solidFill>
            </a:rPr>
            <a:t>Kurum  </a:t>
          </a:r>
          <a:r>
            <a:rPr lang="tr-TR" b="1" i="1" dirty="0" smtClean="0">
              <a:solidFill>
                <a:schemeClr val="bg1"/>
              </a:solidFill>
            </a:rPr>
            <a:t>30 gün içinde cevabı</a:t>
          </a:r>
          <a:r>
            <a:rPr lang="tr-TR" b="1" i="0" dirty="0" smtClean="0">
              <a:solidFill>
                <a:schemeClr val="bg1"/>
              </a:solidFill>
            </a:rPr>
            <a:t>nı</a:t>
          </a:r>
          <a:r>
            <a:rPr lang="tr-TR" b="1" dirty="0" smtClean="0">
              <a:solidFill>
                <a:schemeClr val="bg1"/>
              </a:solidFill>
            </a:rPr>
            <a:t> iletir</a:t>
          </a:r>
          <a:endParaRPr lang="tr-TR" b="1" dirty="0">
            <a:solidFill>
              <a:schemeClr val="bg1"/>
            </a:solidFill>
          </a:endParaRPr>
        </a:p>
      </dgm:t>
    </dgm:pt>
    <dgm:pt modelId="{1CB4441E-5B95-40BE-B7F9-357425A5CFDD}" type="parTrans" cxnId="{DC1C5C73-4234-404B-A218-B587967D9727}">
      <dgm:prSet/>
      <dgm:spPr/>
      <dgm:t>
        <a:bodyPr/>
        <a:lstStyle/>
        <a:p>
          <a:endParaRPr lang="tr-TR"/>
        </a:p>
      </dgm:t>
    </dgm:pt>
    <dgm:pt modelId="{A481C551-A898-43EC-BECD-80A82BF115D3}" type="sibTrans" cxnId="{DC1C5C73-4234-404B-A218-B587967D9727}">
      <dgm:prSet/>
      <dgm:spPr/>
      <dgm:t>
        <a:bodyPr/>
        <a:lstStyle/>
        <a:p>
          <a:endParaRPr lang="tr-TR"/>
        </a:p>
      </dgm:t>
    </dgm:pt>
    <dgm:pt modelId="{909DA41E-CC96-4AE4-BFA6-5BF060F90090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5.</a:t>
          </a:r>
        </a:p>
        <a:p>
          <a:r>
            <a:rPr lang="tr-TR" b="1" dirty="0" smtClean="0">
              <a:solidFill>
                <a:schemeClr val="bg1"/>
              </a:solidFill>
            </a:rPr>
            <a:t>KDDK üyelerinden oluşturulacak bir komite raporun tutarlılığını kontrol eder</a:t>
          </a:r>
          <a:endParaRPr lang="tr-TR" b="1" dirty="0">
            <a:solidFill>
              <a:schemeClr val="bg1"/>
            </a:solidFill>
          </a:endParaRPr>
        </a:p>
      </dgm:t>
    </dgm:pt>
    <dgm:pt modelId="{A2F5DBC1-3BD8-463A-8CA0-1DCA552C0D91}" type="parTrans" cxnId="{00E7C093-751D-40FB-82C9-0D2388463C25}">
      <dgm:prSet/>
      <dgm:spPr/>
      <dgm:t>
        <a:bodyPr/>
        <a:lstStyle/>
        <a:p>
          <a:endParaRPr lang="tr-TR"/>
        </a:p>
      </dgm:t>
    </dgm:pt>
    <dgm:pt modelId="{2FE60BA4-E375-494B-BEC8-423967418BE5}" type="sibTrans" cxnId="{00E7C093-751D-40FB-82C9-0D2388463C25}">
      <dgm:prSet/>
      <dgm:spPr/>
      <dgm:t>
        <a:bodyPr/>
        <a:lstStyle/>
        <a:p>
          <a:endParaRPr lang="tr-TR"/>
        </a:p>
      </dgm:t>
    </dgm:pt>
    <dgm:pt modelId="{CBE35969-0401-4C63-AFB8-34443CC985E6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6. </a:t>
          </a:r>
        </a:p>
        <a:p>
          <a:r>
            <a:rPr lang="tr-TR" b="1" dirty="0" smtClean="0">
              <a:solidFill>
                <a:schemeClr val="bg1"/>
              </a:solidFill>
            </a:rPr>
            <a:t>Tutarlılık kontrolü sonrası raporun format, üslup, dil bilgisi kontrolü yapılır</a:t>
          </a:r>
          <a:endParaRPr lang="tr-TR" b="1" dirty="0">
            <a:solidFill>
              <a:schemeClr val="bg1"/>
            </a:solidFill>
          </a:endParaRPr>
        </a:p>
      </dgm:t>
    </dgm:pt>
    <dgm:pt modelId="{DBF90152-26C5-4B04-8124-26A80CA35434}" type="parTrans" cxnId="{459E62FA-E6FE-4FD8-AA84-9BA81A572B0C}">
      <dgm:prSet/>
      <dgm:spPr/>
      <dgm:t>
        <a:bodyPr/>
        <a:lstStyle/>
        <a:p>
          <a:endParaRPr lang="tr-TR"/>
        </a:p>
      </dgm:t>
    </dgm:pt>
    <dgm:pt modelId="{7F17A13D-B859-48C1-B89B-629DC2BAC5BB}" type="sibTrans" cxnId="{459E62FA-E6FE-4FD8-AA84-9BA81A572B0C}">
      <dgm:prSet/>
      <dgm:spPr/>
      <dgm:t>
        <a:bodyPr/>
        <a:lstStyle/>
        <a:p>
          <a:endParaRPr lang="tr-TR"/>
        </a:p>
      </dgm:t>
    </dgm:pt>
    <dgm:pt modelId="{6B2B9B1A-6722-4CE8-A363-28DD379DE5D5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7. </a:t>
          </a:r>
        </a:p>
        <a:p>
          <a:r>
            <a:rPr lang="tr-TR" b="1" dirty="0" smtClean="0">
              <a:solidFill>
                <a:schemeClr val="bg1"/>
              </a:solidFill>
            </a:rPr>
            <a:t>KDDK, nihai </a:t>
          </a:r>
          <a:r>
            <a:rPr lang="tr-TR" b="1" dirty="0" err="1" smtClean="0">
              <a:solidFill>
                <a:schemeClr val="bg1"/>
              </a:solidFill>
            </a:rPr>
            <a:t>KGBR’yi</a:t>
          </a:r>
          <a:r>
            <a:rPr lang="tr-TR" b="1" dirty="0" smtClean="0">
              <a:solidFill>
                <a:schemeClr val="bg1"/>
              </a:solidFill>
            </a:rPr>
            <a:t> oluşturur ve </a:t>
          </a:r>
          <a:r>
            <a:rPr lang="tr-TR" b="1" dirty="0" err="1" smtClean="0">
              <a:solidFill>
                <a:schemeClr val="bg1"/>
              </a:solidFill>
            </a:rPr>
            <a:t>YKK’ye</a:t>
          </a:r>
          <a:r>
            <a:rPr lang="tr-TR" b="1" dirty="0" smtClean="0">
              <a:solidFill>
                <a:schemeClr val="bg1"/>
              </a:solidFill>
            </a:rPr>
            <a:t> sunar</a:t>
          </a:r>
          <a:endParaRPr lang="tr-TR" b="1" dirty="0">
            <a:solidFill>
              <a:schemeClr val="bg1"/>
            </a:solidFill>
          </a:endParaRPr>
        </a:p>
      </dgm:t>
    </dgm:pt>
    <dgm:pt modelId="{584B3A48-2DE8-42CD-8795-D89AD7D6B659}" type="parTrans" cxnId="{B68C9C46-4037-4A3F-9E92-F8FC4650DFBB}">
      <dgm:prSet/>
      <dgm:spPr/>
      <dgm:t>
        <a:bodyPr/>
        <a:lstStyle/>
        <a:p>
          <a:endParaRPr lang="tr-TR"/>
        </a:p>
      </dgm:t>
    </dgm:pt>
    <dgm:pt modelId="{0D5A8482-9F94-425E-A250-6FAFA37A74AA}" type="sibTrans" cxnId="{B68C9C46-4037-4A3F-9E92-F8FC4650DFBB}">
      <dgm:prSet/>
      <dgm:spPr/>
      <dgm:t>
        <a:bodyPr/>
        <a:lstStyle/>
        <a:p>
          <a:endParaRPr lang="tr-TR"/>
        </a:p>
      </dgm:t>
    </dgm:pt>
    <dgm:pt modelId="{88314CDA-2803-4943-8BFB-3DC368903083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8.</a:t>
          </a:r>
        </a:p>
        <a:p>
          <a:r>
            <a:rPr lang="tr-TR" b="1" dirty="0" smtClean="0">
              <a:solidFill>
                <a:schemeClr val="bg1"/>
              </a:solidFill>
            </a:rPr>
            <a:t>Nihai KGBR, YÖK Başkanı tarafından kurumlara resmi yazı ile bildirilir</a:t>
          </a:r>
          <a:endParaRPr lang="tr-TR" b="1" dirty="0">
            <a:solidFill>
              <a:schemeClr val="bg1"/>
            </a:solidFill>
          </a:endParaRPr>
        </a:p>
      </dgm:t>
    </dgm:pt>
    <dgm:pt modelId="{AA94684E-15D6-444C-B9D3-D5DBFAF0771C}" type="sibTrans" cxnId="{2F993DE9-0768-4D65-9A21-E6E85C0C8B7D}">
      <dgm:prSet/>
      <dgm:spPr/>
      <dgm:t>
        <a:bodyPr/>
        <a:lstStyle/>
        <a:p>
          <a:endParaRPr lang="tr-TR"/>
        </a:p>
      </dgm:t>
    </dgm:pt>
    <dgm:pt modelId="{605C56C1-41EA-46A8-8629-538164287C6F}" type="parTrans" cxnId="{2F993DE9-0768-4D65-9A21-E6E85C0C8B7D}">
      <dgm:prSet/>
      <dgm:spPr/>
      <dgm:t>
        <a:bodyPr/>
        <a:lstStyle/>
        <a:p>
          <a:endParaRPr lang="tr-TR"/>
        </a:p>
      </dgm:t>
    </dgm:pt>
    <dgm:pt modelId="{1A7F9B4B-5F96-4B63-8302-FA353A4F5173}" type="pres">
      <dgm:prSet presAssocID="{F7BDA6D7-6335-46F9-BA8C-F7AE45E2C023}" presName="CompostProcess" presStyleCnt="0">
        <dgm:presLayoutVars>
          <dgm:dir/>
          <dgm:resizeHandles val="exact"/>
        </dgm:presLayoutVars>
      </dgm:prSet>
      <dgm:spPr/>
    </dgm:pt>
    <dgm:pt modelId="{B165A9EC-52F2-41B2-BE29-5A45F8422E7C}" type="pres">
      <dgm:prSet presAssocID="{F7BDA6D7-6335-46F9-BA8C-F7AE45E2C023}" presName="arrow" presStyleLbl="bgShp" presStyleIdx="0" presStyleCnt="1"/>
      <dgm:spPr/>
    </dgm:pt>
    <dgm:pt modelId="{0A38200C-2AA2-4DE5-BC7B-15B085AC64BF}" type="pres">
      <dgm:prSet presAssocID="{F7BDA6D7-6335-46F9-BA8C-F7AE45E2C023}" presName="linearProcess" presStyleCnt="0"/>
      <dgm:spPr/>
    </dgm:pt>
    <dgm:pt modelId="{A948C074-2868-49AC-A79B-2366AA9B71FF}" type="pres">
      <dgm:prSet presAssocID="{C6C66C12-DDCE-4728-968C-7725B3605354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4F7A19-A844-488A-AB2D-575375D04F18}" type="pres">
      <dgm:prSet presAssocID="{81247C5A-DACF-401A-BF79-FF334DDB6777}" presName="sibTrans" presStyleCnt="0"/>
      <dgm:spPr/>
    </dgm:pt>
    <dgm:pt modelId="{0AFAECC7-442A-478B-B0EB-D3C53A63FBA7}" type="pres">
      <dgm:prSet presAssocID="{8C8C4005-CC13-486A-AFB3-9DAC3096B58B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CFE068-461F-41CD-A0B8-6EC078826386}" type="pres">
      <dgm:prSet presAssocID="{A481C551-A898-43EC-BECD-80A82BF115D3}" presName="sibTrans" presStyleCnt="0"/>
      <dgm:spPr/>
    </dgm:pt>
    <dgm:pt modelId="{B4EB3D81-E018-4FA9-AC16-F465C754395B}" type="pres">
      <dgm:prSet presAssocID="{CB0FEC2A-2FA8-41E0-8053-CCC2B156B8CF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C7396A-71A5-4D87-A244-3A61791EECC5}" type="pres">
      <dgm:prSet presAssocID="{CEDED8C2-5A77-48D2-AC51-289CD63302C3}" presName="sibTrans" presStyleCnt="0"/>
      <dgm:spPr/>
    </dgm:pt>
    <dgm:pt modelId="{E86C476E-1571-4BCD-838D-010B7BC49677}" type="pres">
      <dgm:prSet presAssocID="{575A267E-513E-4B39-A3BB-8CE011FCA8AC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1D4AA1-EBDE-4865-9932-E10A26020031}" type="pres">
      <dgm:prSet presAssocID="{3C58E11F-259C-40F5-B8EC-450E38893B24}" presName="sibTrans" presStyleCnt="0"/>
      <dgm:spPr/>
    </dgm:pt>
    <dgm:pt modelId="{BDCF6CAC-CDDF-482C-BD1F-CA1AAB09C491}" type="pres">
      <dgm:prSet presAssocID="{909DA41E-CC96-4AE4-BFA6-5BF060F90090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760EC9-6E33-42F4-B232-C09FB48E9F71}" type="pres">
      <dgm:prSet presAssocID="{2FE60BA4-E375-494B-BEC8-423967418BE5}" presName="sibTrans" presStyleCnt="0"/>
      <dgm:spPr/>
    </dgm:pt>
    <dgm:pt modelId="{CF0B965B-4733-466C-B022-24F6B2D3CC59}" type="pres">
      <dgm:prSet presAssocID="{CBE35969-0401-4C63-AFB8-34443CC985E6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F17603-01BD-407F-B821-041DCF66C796}" type="pres">
      <dgm:prSet presAssocID="{7F17A13D-B859-48C1-B89B-629DC2BAC5BB}" presName="sibTrans" presStyleCnt="0"/>
      <dgm:spPr/>
    </dgm:pt>
    <dgm:pt modelId="{1EC7B23F-D39D-41F3-AA9F-F8C2ABF79799}" type="pres">
      <dgm:prSet presAssocID="{6B2B9B1A-6722-4CE8-A363-28DD379DE5D5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88B5EA-95D4-4D3E-A977-71604DD952C3}" type="pres">
      <dgm:prSet presAssocID="{0D5A8482-9F94-425E-A250-6FAFA37A74AA}" presName="sibTrans" presStyleCnt="0"/>
      <dgm:spPr/>
    </dgm:pt>
    <dgm:pt modelId="{A0DF4C2A-4CD4-4DED-A4D5-0F1C3A97D1F5}" type="pres">
      <dgm:prSet presAssocID="{88314CDA-2803-4943-8BFB-3DC368903083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F993DE9-0768-4D65-9A21-E6E85C0C8B7D}" srcId="{F7BDA6D7-6335-46F9-BA8C-F7AE45E2C023}" destId="{88314CDA-2803-4943-8BFB-3DC368903083}" srcOrd="7" destOrd="0" parTransId="{605C56C1-41EA-46A8-8629-538164287C6F}" sibTransId="{AA94684E-15D6-444C-B9D3-D5DBFAF0771C}"/>
    <dgm:cxn modelId="{DC1C5C73-4234-404B-A218-B587967D9727}" srcId="{F7BDA6D7-6335-46F9-BA8C-F7AE45E2C023}" destId="{8C8C4005-CC13-486A-AFB3-9DAC3096B58B}" srcOrd="1" destOrd="0" parTransId="{1CB4441E-5B95-40BE-B7F9-357425A5CFDD}" sibTransId="{A481C551-A898-43EC-BECD-80A82BF115D3}"/>
    <dgm:cxn modelId="{5861E051-D21F-4DA8-8FBF-441773939E58}" type="presOf" srcId="{CBE35969-0401-4C63-AFB8-34443CC985E6}" destId="{CF0B965B-4733-466C-B022-24F6B2D3CC59}" srcOrd="0" destOrd="0" presId="urn:microsoft.com/office/officeart/2005/8/layout/hProcess9"/>
    <dgm:cxn modelId="{459E62FA-E6FE-4FD8-AA84-9BA81A572B0C}" srcId="{F7BDA6D7-6335-46F9-BA8C-F7AE45E2C023}" destId="{CBE35969-0401-4C63-AFB8-34443CC985E6}" srcOrd="5" destOrd="0" parTransId="{DBF90152-26C5-4B04-8124-26A80CA35434}" sibTransId="{7F17A13D-B859-48C1-B89B-629DC2BAC5BB}"/>
    <dgm:cxn modelId="{EDC4C93B-F850-48C8-9BE6-F9976E77F374}" type="presOf" srcId="{88314CDA-2803-4943-8BFB-3DC368903083}" destId="{A0DF4C2A-4CD4-4DED-A4D5-0F1C3A97D1F5}" srcOrd="0" destOrd="0" presId="urn:microsoft.com/office/officeart/2005/8/layout/hProcess9"/>
    <dgm:cxn modelId="{7F3326D3-6807-4991-B1EF-AB79A7452DB4}" type="presOf" srcId="{C6C66C12-DDCE-4728-968C-7725B3605354}" destId="{A948C074-2868-49AC-A79B-2366AA9B71FF}" srcOrd="0" destOrd="0" presId="urn:microsoft.com/office/officeart/2005/8/layout/hProcess9"/>
    <dgm:cxn modelId="{485D7E25-8CDD-4A2E-8806-E2458721C0F6}" srcId="{F7BDA6D7-6335-46F9-BA8C-F7AE45E2C023}" destId="{C6C66C12-DDCE-4728-968C-7725B3605354}" srcOrd="0" destOrd="0" parTransId="{B49AF43E-C6BC-4850-B395-4A78466A7452}" sibTransId="{81247C5A-DACF-401A-BF79-FF334DDB6777}"/>
    <dgm:cxn modelId="{30378C4C-95AA-407D-B715-DD4265E82F08}" type="presOf" srcId="{CB0FEC2A-2FA8-41E0-8053-CCC2B156B8CF}" destId="{B4EB3D81-E018-4FA9-AC16-F465C754395B}" srcOrd="0" destOrd="0" presId="urn:microsoft.com/office/officeart/2005/8/layout/hProcess9"/>
    <dgm:cxn modelId="{7DA11929-73B9-41FB-AD6A-A6C7B9ECEF9F}" type="presOf" srcId="{575A267E-513E-4B39-A3BB-8CE011FCA8AC}" destId="{E86C476E-1571-4BCD-838D-010B7BC49677}" srcOrd="0" destOrd="0" presId="urn:microsoft.com/office/officeart/2005/8/layout/hProcess9"/>
    <dgm:cxn modelId="{B68C9C46-4037-4A3F-9E92-F8FC4650DFBB}" srcId="{F7BDA6D7-6335-46F9-BA8C-F7AE45E2C023}" destId="{6B2B9B1A-6722-4CE8-A363-28DD379DE5D5}" srcOrd="6" destOrd="0" parTransId="{584B3A48-2DE8-42CD-8795-D89AD7D6B659}" sibTransId="{0D5A8482-9F94-425E-A250-6FAFA37A74AA}"/>
    <dgm:cxn modelId="{AFBCFBED-BF8B-4A54-B303-540089D87445}" type="presOf" srcId="{909DA41E-CC96-4AE4-BFA6-5BF060F90090}" destId="{BDCF6CAC-CDDF-482C-BD1F-CA1AAB09C491}" srcOrd="0" destOrd="0" presId="urn:microsoft.com/office/officeart/2005/8/layout/hProcess9"/>
    <dgm:cxn modelId="{B60D02C3-C431-4D68-BBBF-5877F21F282C}" type="presOf" srcId="{6B2B9B1A-6722-4CE8-A363-28DD379DE5D5}" destId="{1EC7B23F-D39D-41F3-AA9F-F8C2ABF79799}" srcOrd="0" destOrd="0" presId="urn:microsoft.com/office/officeart/2005/8/layout/hProcess9"/>
    <dgm:cxn modelId="{86D223D1-3FD0-45AB-B886-54F01C3C0256}" type="presOf" srcId="{8C8C4005-CC13-486A-AFB3-9DAC3096B58B}" destId="{0AFAECC7-442A-478B-B0EB-D3C53A63FBA7}" srcOrd="0" destOrd="0" presId="urn:microsoft.com/office/officeart/2005/8/layout/hProcess9"/>
    <dgm:cxn modelId="{B32CFCA4-6FCF-4DA4-8DBB-990F6D7C5006}" type="presOf" srcId="{F7BDA6D7-6335-46F9-BA8C-F7AE45E2C023}" destId="{1A7F9B4B-5F96-4B63-8302-FA353A4F5173}" srcOrd="0" destOrd="0" presId="urn:microsoft.com/office/officeart/2005/8/layout/hProcess9"/>
    <dgm:cxn modelId="{A88BEBB4-2672-41EB-A942-A1632A2794F6}" srcId="{F7BDA6D7-6335-46F9-BA8C-F7AE45E2C023}" destId="{CB0FEC2A-2FA8-41E0-8053-CCC2B156B8CF}" srcOrd="2" destOrd="0" parTransId="{58C40FE7-41D2-4079-BA83-1F7E7756AA4C}" sibTransId="{CEDED8C2-5A77-48D2-AC51-289CD63302C3}"/>
    <dgm:cxn modelId="{47DDBD92-452D-4030-B734-12C52FBEB46D}" srcId="{F7BDA6D7-6335-46F9-BA8C-F7AE45E2C023}" destId="{575A267E-513E-4B39-A3BB-8CE011FCA8AC}" srcOrd="3" destOrd="0" parTransId="{3EC1F18D-A899-4E6C-969A-50D11CC48E08}" sibTransId="{3C58E11F-259C-40F5-B8EC-450E38893B24}"/>
    <dgm:cxn modelId="{00E7C093-751D-40FB-82C9-0D2388463C25}" srcId="{F7BDA6D7-6335-46F9-BA8C-F7AE45E2C023}" destId="{909DA41E-CC96-4AE4-BFA6-5BF060F90090}" srcOrd="4" destOrd="0" parTransId="{A2F5DBC1-3BD8-463A-8CA0-1DCA552C0D91}" sibTransId="{2FE60BA4-E375-494B-BEC8-423967418BE5}"/>
    <dgm:cxn modelId="{A4AC4FAF-0544-4220-9985-2394894DE51C}" type="presParOf" srcId="{1A7F9B4B-5F96-4B63-8302-FA353A4F5173}" destId="{B165A9EC-52F2-41B2-BE29-5A45F8422E7C}" srcOrd="0" destOrd="0" presId="urn:microsoft.com/office/officeart/2005/8/layout/hProcess9"/>
    <dgm:cxn modelId="{1102A626-1239-4696-8A63-CCD01CD0612B}" type="presParOf" srcId="{1A7F9B4B-5F96-4B63-8302-FA353A4F5173}" destId="{0A38200C-2AA2-4DE5-BC7B-15B085AC64BF}" srcOrd="1" destOrd="0" presId="urn:microsoft.com/office/officeart/2005/8/layout/hProcess9"/>
    <dgm:cxn modelId="{34C8C94A-0B99-4B1B-83CF-B8BA244EC240}" type="presParOf" srcId="{0A38200C-2AA2-4DE5-BC7B-15B085AC64BF}" destId="{A948C074-2868-49AC-A79B-2366AA9B71FF}" srcOrd="0" destOrd="0" presId="urn:microsoft.com/office/officeart/2005/8/layout/hProcess9"/>
    <dgm:cxn modelId="{FDA30561-C4D1-4443-A7AA-BD5CB49E4C01}" type="presParOf" srcId="{0A38200C-2AA2-4DE5-BC7B-15B085AC64BF}" destId="{DF4F7A19-A844-488A-AB2D-575375D04F18}" srcOrd="1" destOrd="0" presId="urn:microsoft.com/office/officeart/2005/8/layout/hProcess9"/>
    <dgm:cxn modelId="{49E1B348-C25D-4190-A4E5-73DAFC3810E9}" type="presParOf" srcId="{0A38200C-2AA2-4DE5-BC7B-15B085AC64BF}" destId="{0AFAECC7-442A-478B-B0EB-D3C53A63FBA7}" srcOrd="2" destOrd="0" presId="urn:microsoft.com/office/officeart/2005/8/layout/hProcess9"/>
    <dgm:cxn modelId="{EA9DA316-F9FA-466C-A36C-3278BAFEC6E0}" type="presParOf" srcId="{0A38200C-2AA2-4DE5-BC7B-15B085AC64BF}" destId="{E3CFE068-461F-41CD-A0B8-6EC078826386}" srcOrd="3" destOrd="0" presId="urn:microsoft.com/office/officeart/2005/8/layout/hProcess9"/>
    <dgm:cxn modelId="{0EF3D911-6848-45BE-BEFE-E591792851AE}" type="presParOf" srcId="{0A38200C-2AA2-4DE5-BC7B-15B085AC64BF}" destId="{B4EB3D81-E018-4FA9-AC16-F465C754395B}" srcOrd="4" destOrd="0" presId="urn:microsoft.com/office/officeart/2005/8/layout/hProcess9"/>
    <dgm:cxn modelId="{03822FEF-52E4-4B50-B167-D382348C192F}" type="presParOf" srcId="{0A38200C-2AA2-4DE5-BC7B-15B085AC64BF}" destId="{67C7396A-71A5-4D87-A244-3A61791EECC5}" srcOrd="5" destOrd="0" presId="urn:microsoft.com/office/officeart/2005/8/layout/hProcess9"/>
    <dgm:cxn modelId="{697781D9-0283-4572-A4B1-9C9B98F49CA0}" type="presParOf" srcId="{0A38200C-2AA2-4DE5-BC7B-15B085AC64BF}" destId="{E86C476E-1571-4BCD-838D-010B7BC49677}" srcOrd="6" destOrd="0" presId="urn:microsoft.com/office/officeart/2005/8/layout/hProcess9"/>
    <dgm:cxn modelId="{D36503BC-6FA3-4ACD-B3BF-0D07CD739A9B}" type="presParOf" srcId="{0A38200C-2AA2-4DE5-BC7B-15B085AC64BF}" destId="{1D1D4AA1-EBDE-4865-9932-E10A26020031}" srcOrd="7" destOrd="0" presId="urn:microsoft.com/office/officeart/2005/8/layout/hProcess9"/>
    <dgm:cxn modelId="{1D8F1DE6-4654-42F6-A30A-9176E408099D}" type="presParOf" srcId="{0A38200C-2AA2-4DE5-BC7B-15B085AC64BF}" destId="{BDCF6CAC-CDDF-482C-BD1F-CA1AAB09C491}" srcOrd="8" destOrd="0" presId="urn:microsoft.com/office/officeart/2005/8/layout/hProcess9"/>
    <dgm:cxn modelId="{BED74E89-B1F1-4FEE-90DB-35BB0EDDA868}" type="presParOf" srcId="{0A38200C-2AA2-4DE5-BC7B-15B085AC64BF}" destId="{09760EC9-6E33-42F4-B232-C09FB48E9F71}" srcOrd="9" destOrd="0" presId="urn:microsoft.com/office/officeart/2005/8/layout/hProcess9"/>
    <dgm:cxn modelId="{2F98BE05-F7F8-4DBB-8FC9-918457A64BD3}" type="presParOf" srcId="{0A38200C-2AA2-4DE5-BC7B-15B085AC64BF}" destId="{CF0B965B-4733-466C-B022-24F6B2D3CC59}" srcOrd="10" destOrd="0" presId="urn:microsoft.com/office/officeart/2005/8/layout/hProcess9"/>
    <dgm:cxn modelId="{DB84622F-D9F2-4660-96E9-2984C9A5757E}" type="presParOf" srcId="{0A38200C-2AA2-4DE5-BC7B-15B085AC64BF}" destId="{10F17603-01BD-407F-B821-041DCF66C796}" srcOrd="11" destOrd="0" presId="urn:microsoft.com/office/officeart/2005/8/layout/hProcess9"/>
    <dgm:cxn modelId="{75DBAA9F-9F00-4E7E-BA8C-C4DB916FE9A2}" type="presParOf" srcId="{0A38200C-2AA2-4DE5-BC7B-15B085AC64BF}" destId="{1EC7B23F-D39D-41F3-AA9F-F8C2ABF79799}" srcOrd="12" destOrd="0" presId="urn:microsoft.com/office/officeart/2005/8/layout/hProcess9"/>
    <dgm:cxn modelId="{712D8EFE-0AB9-47F4-80BF-EC5965C47CBB}" type="presParOf" srcId="{0A38200C-2AA2-4DE5-BC7B-15B085AC64BF}" destId="{0588B5EA-95D4-4D3E-A977-71604DD952C3}" srcOrd="13" destOrd="0" presId="urn:microsoft.com/office/officeart/2005/8/layout/hProcess9"/>
    <dgm:cxn modelId="{CEFDDEC0-D33F-42E7-A28F-D6BF6E28356F}" type="presParOf" srcId="{0A38200C-2AA2-4DE5-BC7B-15B085AC64BF}" destId="{A0DF4C2A-4CD4-4DED-A4D5-0F1C3A97D1F5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1C395-B668-6B46-BCF8-DA4C098EC429}">
      <dsp:nvSpPr>
        <dsp:cNvPr id="0" name=""/>
        <dsp:cNvSpPr/>
      </dsp:nvSpPr>
      <dsp:spPr>
        <a:xfrm>
          <a:off x="9509038" y="2095895"/>
          <a:ext cx="439943" cy="1927372"/>
        </a:xfrm>
        <a:custGeom>
          <a:avLst/>
          <a:gdLst/>
          <a:ahLst/>
          <a:cxnLst/>
          <a:rect l="0" t="0" r="0" b="0"/>
          <a:pathLst>
            <a:path>
              <a:moveTo>
                <a:pt x="439943" y="0"/>
              </a:moveTo>
              <a:lnTo>
                <a:pt x="439943" y="1927372"/>
              </a:lnTo>
              <a:lnTo>
                <a:pt x="0" y="192737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6D2D7-6C60-6E4B-86E5-05FD60A61710}">
      <dsp:nvSpPr>
        <dsp:cNvPr id="0" name=""/>
        <dsp:cNvSpPr/>
      </dsp:nvSpPr>
      <dsp:spPr>
        <a:xfrm>
          <a:off x="9948982" y="2095895"/>
          <a:ext cx="6151816" cy="3854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4801"/>
              </a:lnTo>
              <a:lnTo>
                <a:pt x="6151816" y="3414801"/>
              </a:lnTo>
              <a:lnTo>
                <a:pt x="6151816" y="385474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C79E3-AE8E-954D-AAD0-54D7665C0D50}">
      <dsp:nvSpPr>
        <dsp:cNvPr id="0" name=""/>
        <dsp:cNvSpPr/>
      </dsp:nvSpPr>
      <dsp:spPr>
        <a:xfrm>
          <a:off x="9948982" y="2095895"/>
          <a:ext cx="1081989" cy="3854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4801"/>
              </a:lnTo>
              <a:lnTo>
                <a:pt x="1081989" y="3414801"/>
              </a:lnTo>
              <a:lnTo>
                <a:pt x="1081989" y="385474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8584E-3A73-B644-B8AD-ADD9CAD0C857}">
      <dsp:nvSpPr>
        <dsp:cNvPr id="0" name=""/>
        <dsp:cNvSpPr/>
      </dsp:nvSpPr>
      <dsp:spPr>
        <a:xfrm>
          <a:off x="2337587" y="8667229"/>
          <a:ext cx="953087" cy="1927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372"/>
              </a:lnTo>
              <a:lnTo>
                <a:pt x="953087" y="1927372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DE9FA-5021-2A4F-8B42-121E4B729710}">
      <dsp:nvSpPr>
        <dsp:cNvPr id="0" name=""/>
        <dsp:cNvSpPr/>
      </dsp:nvSpPr>
      <dsp:spPr>
        <a:xfrm>
          <a:off x="4879154" y="2095895"/>
          <a:ext cx="5069827" cy="3854744"/>
        </a:xfrm>
        <a:custGeom>
          <a:avLst/>
          <a:gdLst/>
          <a:ahLst/>
          <a:cxnLst/>
          <a:rect l="0" t="0" r="0" b="0"/>
          <a:pathLst>
            <a:path>
              <a:moveTo>
                <a:pt x="5069827" y="0"/>
              </a:moveTo>
              <a:lnTo>
                <a:pt x="5069827" y="3414801"/>
              </a:lnTo>
              <a:lnTo>
                <a:pt x="0" y="3414801"/>
              </a:lnTo>
              <a:lnTo>
                <a:pt x="0" y="385474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CAF78-7164-D64D-B647-33BD787784A5}">
      <dsp:nvSpPr>
        <dsp:cNvPr id="0" name=""/>
        <dsp:cNvSpPr/>
      </dsp:nvSpPr>
      <dsp:spPr>
        <a:xfrm>
          <a:off x="5105788" y="925"/>
          <a:ext cx="9686386" cy="209496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>
              <a:solidFill>
                <a:schemeClr val="tx1"/>
              </a:solidFill>
              <a:latin typeface="Arial"/>
              <a:cs typeface="Arial"/>
            </a:rPr>
            <a:t>HÜ KALİTE KOMİSYONU</a:t>
          </a:r>
        </a:p>
      </dsp:txBody>
      <dsp:txXfrm>
        <a:off x="5105788" y="925"/>
        <a:ext cx="9686386" cy="2094969"/>
      </dsp:txXfrm>
    </dsp:sp>
    <dsp:sp modelId="{74251466-D496-2246-ABAB-4B613E40B7E8}">
      <dsp:nvSpPr>
        <dsp:cNvPr id="0" name=""/>
        <dsp:cNvSpPr/>
      </dsp:nvSpPr>
      <dsp:spPr>
        <a:xfrm>
          <a:off x="1702195" y="5950639"/>
          <a:ext cx="6353918" cy="271658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>
            <a:solidFill>
              <a:srgbClr val="000000"/>
            </a:solidFill>
            <a:latin typeface="Arial"/>
            <a:cs typeface="Arial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000000"/>
              </a:solidFill>
              <a:latin typeface="Arial"/>
              <a:cs typeface="Arial"/>
            </a:rPr>
            <a:t>AKADEMİK BİRİM </a:t>
          </a:r>
          <a:r>
            <a:rPr lang="en-US" sz="3200" b="1" kern="1200" dirty="0" smtClean="0">
              <a:solidFill>
                <a:srgbClr val="000000"/>
              </a:solidFill>
              <a:latin typeface="Arial"/>
              <a:cs typeface="Arial"/>
            </a:rPr>
            <a:t>KALİTE </a:t>
          </a:r>
          <a:r>
            <a:rPr lang="en-US" sz="3200" b="1" kern="1200" dirty="0">
              <a:solidFill>
                <a:srgbClr val="000000"/>
              </a:solidFill>
              <a:latin typeface="Arial"/>
              <a:cs typeface="Arial"/>
            </a:rPr>
            <a:t>SORUMLULARI</a:t>
          </a:r>
        </a:p>
      </dsp:txBody>
      <dsp:txXfrm>
        <a:off x="1702195" y="5950639"/>
        <a:ext cx="6353918" cy="2716589"/>
      </dsp:txXfrm>
    </dsp:sp>
    <dsp:sp modelId="{48860D16-0760-EB42-8ABA-C48C25B8CF26}">
      <dsp:nvSpPr>
        <dsp:cNvPr id="0" name=""/>
        <dsp:cNvSpPr/>
      </dsp:nvSpPr>
      <dsp:spPr>
        <a:xfrm>
          <a:off x="3290675" y="9547116"/>
          <a:ext cx="5077578" cy="209496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000000"/>
              </a:solidFill>
              <a:latin typeface="Arial"/>
              <a:cs typeface="Arial"/>
            </a:rPr>
            <a:t>BÖLÜM/ANABİLİMDALI KOMİSYON SORUMLULARI</a:t>
          </a:r>
        </a:p>
      </dsp:txBody>
      <dsp:txXfrm>
        <a:off x="3290675" y="9547116"/>
        <a:ext cx="5077578" cy="2094969"/>
      </dsp:txXfrm>
    </dsp:sp>
    <dsp:sp modelId="{AF329267-63EC-8F42-B7F3-210997331F2F}">
      <dsp:nvSpPr>
        <dsp:cNvPr id="0" name=""/>
        <dsp:cNvSpPr/>
      </dsp:nvSpPr>
      <dsp:spPr>
        <a:xfrm>
          <a:off x="8936001" y="5950639"/>
          <a:ext cx="4189939" cy="29511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000000"/>
              </a:solidFill>
              <a:latin typeface="Arial"/>
              <a:cs typeface="Arial"/>
            </a:rPr>
            <a:t>İDARİ BİRİM KALİTE SORUMLULARI </a:t>
          </a:r>
        </a:p>
      </dsp:txBody>
      <dsp:txXfrm>
        <a:off x="8936001" y="5950639"/>
        <a:ext cx="4189939" cy="2951100"/>
      </dsp:txXfrm>
    </dsp:sp>
    <dsp:sp modelId="{21ABFF1C-42C0-1E4B-AE7F-1AE2FA78C5B5}">
      <dsp:nvSpPr>
        <dsp:cNvPr id="0" name=""/>
        <dsp:cNvSpPr/>
      </dsp:nvSpPr>
      <dsp:spPr>
        <a:xfrm>
          <a:off x="14005828" y="5950639"/>
          <a:ext cx="4189939" cy="28993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000000"/>
              </a:solidFill>
              <a:latin typeface="Arial"/>
              <a:cs typeface="Arial"/>
            </a:rPr>
            <a:t>BİLGİ YÖNETİM SİSTEMİ SORUMLULARI</a:t>
          </a:r>
        </a:p>
      </dsp:txBody>
      <dsp:txXfrm>
        <a:off x="14005828" y="5950639"/>
        <a:ext cx="4189939" cy="2899396"/>
      </dsp:txXfrm>
    </dsp:sp>
    <dsp:sp modelId="{C0F10C1B-881C-A34E-98F0-40B9DC84B173}">
      <dsp:nvSpPr>
        <dsp:cNvPr id="0" name=""/>
        <dsp:cNvSpPr/>
      </dsp:nvSpPr>
      <dsp:spPr>
        <a:xfrm>
          <a:off x="5319098" y="2975782"/>
          <a:ext cx="4189939" cy="209496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000000"/>
              </a:solidFill>
              <a:latin typeface="Arial"/>
              <a:cs typeface="Arial"/>
            </a:rPr>
            <a:t>BİLGİ VE VERİ YÖNETİMİ ÇALIŞMA GRUBU</a:t>
          </a:r>
        </a:p>
      </dsp:txBody>
      <dsp:txXfrm>
        <a:off x="5319098" y="2975782"/>
        <a:ext cx="4189939" cy="2094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9345B-014D-4D38-983F-1623E6F3D931}">
      <dsp:nvSpPr>
        <dsp:cNvPr id="0" name=""/>
        <dsp:cNvSpPr/>
      </dsp:nvSpPr>
      <dsp:spPr>
        <a:xfrm>
          <a:off x="9300567" y="6114362"/>
          <a:ext cx="5702479" cy="50088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r-TR" sz="3600" b="1" kern="1200" dirty="0" smtClean="0">
              <a:latin typeface="Arial" pitchFamily="34" charset="0"/>
              <a:cs typeface="Arial" pitchFamily="34" charset="0"/>
            </a:rPr>
            <a:t>KİDR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r-TR" sz="3200" b="1" kern="1200" dirty="0" smtClean="0">
              <a:latin typeface="Arial" pitchFamily="34" charset="0"/>
              <a:cs typeface="Arial" pitchFamily="34" charset="0"/>
            </a:rPr>
            <a:t> KURUM İÇ DEĞERLENDİRME RAPORU </a:t>
          </a:r>
        </a:p>
      </dsp:txBody>
      <dsp:txXfrm>
        <a:off x="10135676" y="6847885"/>
        <a:ext cx="4032261" cy="3541763"/>
      </dsp:txXfrm>
    </dsp:sp>
    <dsp:sp modelId="{212B5252-52F9-4FC2-9576-802C59246523}">
      <dsp:nvSpPr>
        <dsp:cNvPr id="0" name=""/>
        <dsp:cNvSpPr/>
      </dsp:nvSpPr>
      <dsp:spPr>
        <a:xfrm rot="10469772">
          <a:off x="4557092" y="8419543"/>
          <a:ext cx="4509618" cy="142751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AB6055-73FC-435E-934D-51C5DAA93FD1}">
      <dsp:nvSpPr>
        <dsp:cNvPr id="0" name=""/>
        <dsp:cNvSpPr/>
      </dsp:nvSpPr>
      <dsp:spPr>
        <a:xfrm>
          <a:off x="2738828" y="7947094"/>
          <a:ext cx="3657317" cy="28049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latin typeface="Arial" pitchFamily="34" charset="0"/>
              <a:cs typeface="Arial" pitchFamily="34" charset="0"/>
            </a:rPr>
            <a:t>Kurum Hakkında Bilgiler</a:t>
          </a:r>
          <a:endParaRPr lang="tr-TR" sz="3600" kern="1200" dirty="0">
            <a:latin typeface="Arial" pitchFamily="34" charset="0"/>
            <a:cs typeface="Arial" pitchFamily="34" charset="0"/>
          </a:endParaRPr>
        </a:p>
      </dsp:txBody>
      <dsp:txXfrm>
        <a:off x="2820982" y="8029248"/>
        <a:ext cx="3493009" cy="2640625"/>
      </dsp:txXfrm>
    </dsp:sp>
    <dsp:sp modelId="{47EE8B9E-5FFF-49B0-9CD9-FF5704254F8A}">
      <dsp:nvSpPr>
        <dsp:cNvPr id="0" name=""/>
        <dsp:cNvSpPr/>
      </dsp:nvSpPr>
      <dsp:spPr>
        <a:xfrm rot="12676608">
          <a:off x="5711548" y="5265848"/>
          <a:ext cx="4191270" cy="142751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50332B-EC70-400A-B37A-C3A4AB9992AB}">
      <dsp:nvSpPr>
        <dsp:cNvPr id="0" name=""/>
        <dsp:cNvSpPr/>
      </dsp:nvSpPr>
      <dsp:spPr>
        <a:xfrm>
          <a:off x="4263025" y="3489139"/>
          <a:ext cx="3506166" cy="28049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latin typeface="Arial" pitchFamily="34" charset="0"/>
              <a:cs typeface="Arial" pitchFamily="34" charset="0"/>
            </a:rPr>
            <a:t>Kalite Güvencesi Sistemi</a:t>
          </a:r>
          <a:endParaRPr lang="tr-TR" sz="3600" kern="1200" dirty="0">
            <a:latin typeface="Arial" pitchFamily="34" charset="0"/>
            <a:cs typeface="Arial" pitchFamily="34" charset="0"/>
          </a:endParaRPr>
        </a:p>
      </dsp:txBody>
      <dsp:txXfrm>
        <a:off x="4345179" y="3571293"/>
        <a:ext cx="3341858" cy="2640625"/>
      </dsp:txXfrm>
    </dsp:sp>
    <dsp:sp modelId="{A9D75540-81CF-4D60-8B7D-349044A03783}">
      <dsp:nvSpPr>
        <dsp:cNvPr id="0" name=""/>
        <dsp:cNvSpPr/>
      </dsp:nvSpPr>
      <dsp:spPr>
        <a:xfrm rot="15007374">
          <a:off x="8450186" y="3357805"/>
          <a:ext cx="4115221" cy="142751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3D8D7C-29EB-432B-A2BD-EF1DD186B005}">
      <dsp:nvSpPr>
        <dsp:cNvPr id="0" name=""/>
        <dsp:cNvSpPr/>
      </dsp:nvSpPr>
      <dsp:spPr>
        <a:xfrm>
          <a:off x="8055118" y="734068"/>
          <a:ext cx="3506166" cy="28049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latin typeface="Arial" pitchFamily="34" charset="0"/>
              <a:cs typeface="Arial" pitchFamily="34" charset="0"/>
            </a:rPr>
            <a:t>Eğitim ve Öğretim</a:t>
          </a:r>
          <a:endParaRPr lang="tr-TR" sz="3600" kern="1200" dirty="0">
            <a:latin typeface="Arial" pitchFamily="34" charset="0"/>
            <a:cs typeface="Arial" pitchFamily="34" charset="0"/>
          </a:endParaRPr>
        </a:p>
      </dsp:txBody>
      <dsp:txXfrm>
        <a:off x="8137272" y="816222"/>
        <a:ext cx="3341858" cy="2640625"/>
      </dsp:txXfrm>
    </dsp:sp>
    <dsp:sp modelId="{9437B07D-53FC-48F5-A804-E7096A8DABD1}">
      <dsp:nvSpPr>
        <dsp:cNvPr id="0" name=""/>
        <dsp:cNvSpPr/>
      </dsp:nvSpPr>
      <dsp:spPr>
        <a:xfrm rot="17392626">
          <a:off x="11738206" y="3357805"/>
          <a:ext cx="4115221" cy="142751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CA6562-3A99-41EB-B71A-51A988BE81F1}">
      <dsp:nvSpPr>
        <dsp:cNvPr id="0" name=""/>
        <dsp:cNvSpPr/>
      </dsp:nvSpPr>
      <dsp:spPr>
        <a:xfrm>
          <a:off x="12742329" y="734068"/>
          <a:ext cx="3506166" cy="28049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latin typeface="Arial" pitchFamily="34" charset="0"/>
              <a:cs typeface="Arial" pitchFamily="34" charset="0"/>
            </a:rPr>
            <a:t>Araştırma ve Geliştirme</a:t>
          </a:r>
          <a:endParaRPr lang="tr-TR" sz="3600" kern="1200" dirty="0">
            <a:latin typeface="Arial" pitchFamily="34" charset="0"/>
            <a:cs typeface="Arial" pitchFamily="34" charset="0"/>
          </a:endParaRPr>
        </a:p>
      </dsp:txBody>
      <dsp:txXfrm>
        <a:off x="12824483" y="816222"/>
        <a:ext cx="3341858" cy="2640625"/>
      </dsp:txXfrm>
    </dsp:sp>
    <dsp:sp modelId="{3DBDD33C-8D10-4FE9-8EBC-FF2D545D8C95}">
      <dsp:nvSpPr>
        <dsp:cNvPr id="0" name=""/>
        <dsp:cNvSpPr/>
      </dsp:nvSpPr>
      <dsp:spPr>
        <a:xfrm rot="19723392">
          <a:off x="14400794" y="5265848"/>
          <a:ext cx="4191270" cy="142751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DC142B-61E7-48BC-BD13-926C9D7F9BBC}">
      <dsp:nvSpPr>
        <dsp:cNvPr id="0" name=""/>
        <dsp:cNvSpPr/>
      </dsp:nvSpPr>
      <dsp:spPr>
        <a:xfrm>
          <a:off x="16534421" y="3489139"/>
          <a:ext cx="3506166" cy="28049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latin typeface="Arial" pitchFamily="34" charset="0"/>
              <a:cs typeface="Arial" pitchFamily="34" charset="0"/>
            </a:rPr>
            <a:t>Yönetim Sistemi</a:t>
          </a:r>
          <a:endParaRPr lang="tr-TR" sz="3600" kern="1200" dirty="0">
            <a:latin typeface="Arial" pitchFamily="34" charset="0"/>
            <a:cs typeface="Arial" pitchFamily="34" charset="0"/>
          </a:endParaRPr>
        </a:p>
      </dsp:txBody>
      <dsp:txXfrm>
        <a:off x="16616575" y="3571293"/>
        <a:ext cx="3341858" cy="2640625"/>
      </dsp:txXfrm>
    </dsp:sp>
    <dsp:sp modelId="{76E8109D-9910-4D9A-B628-50E4F3BAEBF0}">
      <dsp:nvSpPr>
        <dsp:cNvPr id="0" name=""/>
        <dsp:cNvSpPr/>
      </dsp:nvSpPr>
      <dsp:spPr>
        <a:xfrm rot="330228">
          <a:off x="15236903" y="8419543"/>
          <a:ext cx="4509618" cy="142751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522532-ADD0-4DA7-B845-06A45DB5E659}">
      <dsp:nvSpPr>
        <dsp:cNvPr id="0" name=""/>
        <dsp:cNvSpPr/>
      </dsp:nvSpPr>
      <dsp:spPr>
        <a:xfrm>
          <a:off x="17825493" y="7947094"/>
          <a:ext cx="3821265" cy="28049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latin typeface="Arial" pitchFamily="34" charset="0"/>
              <a:cs typeface="Arial" pitchFamily="34" charset="0"/>
            </a:rPr>
            <a:t>Sonuç ve Değerlendirme</a:t>
          </a:r>
          <a:endParaRPr lang="tr-TR" sz="3600" kern="1200" dirty="0">
            <a:latin typeface="Arial" pitchFamily="34" charset="0"/>
            <a:cs typeface="Arial" pitchFamily="34" charset="0"/>
          </a:endParaRPr>
        </a:p>
      </dsp:txBody>
      <dsp:txXfrm>
        <a:off x="17907647" y="8029248"/>
        <a:ext cx="3656957" cy="2640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03575-9D41-45DA-9B75-EA14D84331F8}">
      <dsp:nvSpPr>
        <dsp:cNvPr id="0" name=""/>
        <dsp:cNvSpPr/>
      </dsp:nvSpPr>
      <dsp:spPr>
        <a:xfrm>
          <a:off x="7401562" y="4656799"/>
          <a:ext cx="7144062" cy="551961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smtClean="0">
              <a:latin typeface="Arial"/>
              <a:cs typeface="Arial"/>
            </a:rPr>
            <a:t>DEĞERLENDİRME SÜRECİ</a:t>
          </a:r>
          <a:endParaRPr lang="tr-TR" sz="4400" b="1" kern="1200" dirty="0">
            <a:latin typeface="Arial"/>
            <a:cs typeface="Arial"/>
          </a:endParaRPr>
        </a:p>
      </dsp:txBody>
      <dsp:txXfrm>
        <a:off x="8447786" y="5465128"/>
        <a:ext cx="5051614" cy="3902957"/>
      </dsp:txXfrm>
    </dsp:sp>
    <dsp:sp modelId="{D332A9D0-BFBA-458F-A8E1-DB52B916880D}">
      <dsp:nvSpPr>
        <dsp:cNvPr id="0" name=""/>
        <dsp:cNvSpPr/>
      </dsp:nvSpPr>
      <dsp:spPr>
        <a:xfrm rot="12903420">
          <a:off x="5005599" y="3801834"/>
          <a:ext cx="3473321" cy="12913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B3C93-37A3-4642-A95D-19AC71A0A976}">
      <dsp:nvSpPr>
        <dsp:cNvPr id="0" name=""/>
        <dsp:cNvSpPr/>
      </dsp:nvSpPr>
      <dsp:spPr>
        <a:xfrm>
          <a:off x="3168386" y="1728174"/>
          <a:ext cx="4304552" cy="3443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smtClean="0">
              <a:latin typeface="Arial"/>
              <a:cs typeface="Arial"/>
            </a:rPr>
            <a:t>KİDR 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smtClean="0">
              <a:latin typeface="Arial"/>
              <a:cs typeface="Arial"/>
            </a:rPr>
            <a:t>Üzerinden Ön Değerlendirme</a:t>
          </a:r>
          <a:endParaRPr lang="tr-TR" sz="4400" b="1" kern="1200" dirty="0">
            <a:latin typeface="Arial"/>
            <a:cs typeface="Arial"/>
          </a:endParaRPr>
        </a:p>
      </dsp:txBody>
      <dsp:txXfrm>
        <a:off x="3269247" y="1829035"/>
        <a:ext cx="4102830" cy="3241920"/>
      </dsp:txXfrm>
    </dsp:sp>
    <dsp:sp modelId="{33CCDFC8-36D3-40C1-BDBC-9C6E08B161E3}">
      <dsp:nvSpPr>
        <dsp:cNvPr id="0" name=""/>
        <dsp:cNvSpPr/>
      </dsp:nvSpPr>
      <dsp:spPr>
        <a:xfrm rot="16200000">
          <a:off x="9471152" y="2333787"/>
          <a:ext cx="3004882" cy="12913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8D6323-8919-4EF3-BE0D-0410A4E10301}">
      <dsp:nvSpPr>
        <dsp:cNvPr id="0" name=""/>
        <dsp:cNvSpPr/>
      </dsp:nvSpPr>
      <dsp:spPr>
        <a:xfrm>
          <a:off x="8821317" y="-244791"/>
          <a:ext cx="4304552" cy="3443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smtClean="0">
              <a:latin typeface="Arial"/>
              <a:cs typeface="Arial"/>
            </a:rPr>
            <a:t>Kurum Ziyareti </a:t>
          </a:r>
          <a:endParaRPr lang="tr-TR" sz="4400" b="1" kern="1200" dirty="0">
            <a:latin typeface="Arial"/>
            <a:cs typeface="Arial"/>
          </a:endParaRPr>
        </a:p>
      </dsp:txBody>
      <dsp:txXfrm>
        <a:off x="8922178" y="-143930"/>
        <a:ext cx="4102830" cy="3241920"/>
      </dsp:txXfrm>
    </dsp:sp>
    <dsp:sp modelId="{F905D611-5DCE-4A1E-A9AF-9B542E862C31}">
      <dsp:nvSpPr>
        <dsp:cNvPr id="0" name=""/>
        <dsp:cNvSpPr/>
      </dsp:nvSpPr>
      <dsp:spPr>
        <a:xfrm rot="19516812">
          <a:off x="13487639" y="3807882"/>
          <a:ext cx="3523943" cy="12913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3F4BB3-0E22-458F-B945-C0301B7845E0}">
      <dsp:nvSpPr>
        <dsp:cNvPr id="0" name=""/>
        <dsp:cNvSpPr/>
      </dsp:nvSpPr>
      <dsp:spPr>
        <a:xfrm>
          <a:off x="14545582" y="1728189"/>
          <a:ext cx="4304552" cy="3443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smtClean="0">
              <a:latin typeface="Arial"/>
              <a:cs typeface="Arial"/>
            </a:rPr>
            <a:t>Kurumsal Geri Bildirim Raporu [KGBR] </a:t>
          </a:r>
          <a:endParaRPr lang="tr-TR" sz="4400" b="1" kern="1200" dirty="0">
            <a:latin typeface="Arial"/>
            <a:cs typeface="Arial"/>
          </a:endParaRPr>
        </a:p>
      </dsp:txBody>
      <dsp:txXfrm>
        <a:off x="14646443" y="1829050"/>
        <a:ext cx="4102830" cy="3241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7DFEF-C9FD-4ABD-8715-BD33A6179CA6}">
      <dsp:nvSpPr>
        <dsp:cNvPr id="0" name=""/>
        <dsp:cNvSpPr/>
      </dsp:nvSpPr>
      <dsp:spPr>
        <a:xfrm>
          <a:off x="6912769" y="3793875"/>
          <a:ext cx="6725118" cy="59044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b="1" kern="1200" dirty="0" smtClean="0">
              <a:latin typeface="Arial" pitchFamily="34" charset="0"/>
              <a:cs typeface="Arial" pitchFamily="34" charset="0"/>
            </a:rPr>
            <a:t>DEĞERLENDİRME YÖNTEMLERİ</a:t>
          </a:r>
          <a:endParaRPr lang="tr-TR" sz="5000" b="1" kern="1200" dirty="0">
            <a:latin typeface="Arial" pitchFamily="34" charset="0"/>
            <a:cs typeface="Arial" pitchFamily="34" charset="0"/>
          </a:endParaRPr>
        </a:p>
      </dsp:txBody>
      <dsp:txXfrm>
        <a:off x="7897640" y="4658566"/>
        <a:ext cx="4755376" cy="4175099"/>
      </dsp:txXfrm>
    </dsp:sp>
    <dsp:sp modelId="{35B7DA24-4B39-4726-8FF5-B857C1335DCD}">
      <dsp:nvSpPr>
        <dsp:cNvPr id="0" name=""/>
        <dsp:cNvSpPr/>
      </dsp:nvSpPr>
      <dsp:spPr>
        <a:xfrm rot="11597103">
          <a:off x="3952840" y="4960830"/>
          <a:ext cx="3117853" cy="13033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2BE272-B2F6-4640-9A78-F793ACC68603}">
      <dsp:nvSpPr>
        <dsp:cNvPr id="0" name=""/>
        <dsp:cNvSpPr/>
      </dsp:nvSpPr>
      <dsp:spPr>
        <a:xfrm>
          <a:off x="1644793" y="3483376"/>
          <a:ext cx="4344657" cy="3475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b="1" kern="1200" dirty="0" smtClean="0">
              <a:latin typeface="Arial" pitchFamily="34" charset="0"/>
              <a:cs typeface="Arial" pitchFamily="34" charset="0"/>
            </a:rPr>
            <a:t>Doküman İnceleme</a:t>
          </a:r>
          <a:endParaRPr lang="tr-TR" sz="5400" kern="1200" dirty="0">
            <a:latin typeface="Arial" pitchFamily="34" charset="0"/>
            <a:cs typeface="Arial" pitchFamily="34" charset="0"/>
          </a:endParaRPr>
        </a:p>
      </dsp:txBody>
      <dsp:txXfrm>
        <a:off x="1746594" y="3585177"/>
        <a:ext cx="4141055" cy="3272124"/>
      </dsp:txXfrm>
    </dsp:sp>
    <dsp:sp modelId="{37FB0135-6B2E-4CC5-99E2-E1433DE2B611}">
      <dsp:nvSpPr>
        <dsp:cNvPr id="0" name=""/>
        <dsp:cNvSpPr/>
      </dsp:nvSpPr>
      <dsp:spPr>
        <a:xfrm rot="14641166">
          <a:off x="6895585" y="2181904"/>
          <a:ext cx="2759782" cy="13033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0C04D0-C8F1-4A2B-B880-00FEB1F0CE10}">
      <dsp:nvSpPr>
        <dsp:cNvPr id="0" name=""/>
        <dsp:cNvSpPr/>
      </dsp:nvSpPr>
      <dsp:spPr>
        <a:xfrm>
          <a:off x="5500981" y="-331271"/>
          <a:ext cx="4344657" cy="3475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b="1" kern="1200" dirty="0" smtClean="0">
              <a:latin typeface="Arial" pitchFamily="34" charset="0"/>
              <a:cs typeface="Arial" pitchFamily="34" charset="0"/>
            </a:rPr>
            <a:t>Gözlem</a:t>
          </a:r>
          <a:endParaRPr lang="tr-TR" sz="5400" kern="1200" dirty="0">
            <a:latin typeface="Arial" pitchFamily="34" charset="0"/>
            <a:cs typeface="Arial" pitchFamily="34" charset="0"/>
          </a:endParaRPr>
        </a:p>
      </dsp:txBody>
      <dsp:txXfrm>
        <a:off x="5602782" y="-229470"/>
        <a:ext cx="4141055" cy="3272124"/>
      </dsp:txXfrm>
    </dsp:sp>
    <dsp:sp modelId="{9963D345-6627-45FD-A363-7FA3CB40D6DB}">
      <dsp:nvSpPr>
        <dsp:cNvPr id="0" name=""/>
        <dsp:cNvSpPr/>
      </dsp:nvSpPr>
      <dsp:spPr>
        <a:xfrm rot="17700001">
          <a:off x="10851388" y="2163377"/>
          <a:ext cx="2718704" cy="13033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D4EF19-29B5-4B9C-9EB8-89987BC04031}">
      <dsp:nvSpPr>
        <dsp:cNvPr id="0" name=""/>
        <dsp:cNvSpPr/>
      </dsp:nvSpPr>
      <dsp:spPr>
        <a:xfrm>
          <a:off x="10592862" y="-331271"/>
          <a:ext cx="4344657" cy="3475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b="1" kern="1200" dirty="0" smtClean="0">
              <a:latin typeface="Arial" pitchFamily="34" charset="0"/>
              <a:cs typeface="Arial" pitchFamily="34" charset="0"/>
            </a:rPr>
            <a:t>Görüşme/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b="1" kern="1200" dirty="0" smtClean="0">
              <a:latin typeface="Arial" pitchFamily="34" charset="0"/>
              <a:cs typeface="Arial" pitchFamily="34" charset="0"/>
            </a:rPr>
            <a:t>Mülakat</a:t>
          </a:r>
          <a:endParaRPr lang="tr-TR" sz="5400" kern="1200" dirty="0">
            <a:latin typeface="Arial" pitchFamily="34" charset="0"/>
            <a:cs typeface="Arial" pitchFamily="34" charset="0"/>
          </a:endParaRPr>
        </a:p>
      </dsp:txBody>
      <dsp:txXfrm>
        <a:off x="10694663" y="-229470"/>
        <a:ext cx="4141055" cy="3272124"/>
      </dsp:txXfrm>
    </dsp:sp>
    <dsp:sp modelId="{2B89CE2A-4CDD-45FB-AFC1-5A08CB3B3E8C}">
      <dsp:nvSpPr>
        <dsp:cNvPr id="0" name=""/>
        <dsp:cNvSpPr/>
      </dsp:nvSpPr>
      <dsp:spPr>
        <a:xfrm rot="20810835">
          <a:off x="13528445" y="5036688"/>
          <a:ext cx="3179400" cy="130339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127E04-50F9-4664-BF68-04593609B7C4}">
      <dsp:nvSpPr>
        <dsp:cNvPr id="0" name=""/>
        <dsp:cNvSpPr/>
      </dsp:nvSpPr>
      <dsp:spPr>
        <a:xfrm>
          <a:off x="14628620" y="3483359"/>
          <a:ext cx="4344657" cy="3475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b="1" kern="1200" dirty="0" smtClean="0">
              <a:latin typeface="Arial" pitchFamily="34" charset="0"/>
              <a:cs typeface="Arial" pitchFamily="34" charset="0"/>
            </a:rPr>
            <a:t>Diğer Yöntemler</a:t>
          </a:r>
          <a:endParaRPr lang="tr-TR" sz="5400" kern="1200" dirty="0">
            <a:latin typeface="Arial" pitchFamily="34" charset="0"/>
            <a:cs typeface="Arial" pitchFamily="34" charset="0"/>
          </a:endParaRPr>
        </a:p>
      </dsp:txBody>
      <dsp:txXfrm>
        <a:off x="14730421" y="3585160"/>
        <a:ext cx="4141055" cy="32721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68857-7C42-49A8-B0AC-8E85C8C8B771}">
      <dsp:nvSpPr>
        <dsp:cNvPr id="0" name=""/>
        <dsp:cNvSpPr/>
      </dsp:nvSpPr>
      <dsp:spPr>
        <a:xfrm>
          <a:off x="10973594" y="4468604"/>
          <a:ext cx="8594586" cy="994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207"/>
              </a:lnTo>
              <a:lnTo>
                <a:pt x="8594586" y="497207"/>
              </a:lnTo>
              <a:lnTo>
                <a:pt x="8594586" y="99441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BD311-C21B-4228-9AD5-6B3687D5489E}">
      <dsp:nvSpPr>
        <dsp:cNvPr id="0" name=""/>
        <dsp:cNvSpPr/>
      </dsp:nvSpPr>
      <dsp:spPr>
        <a:xfrm>
          <a:off x="10973594" y="4468604"/>
          <a:ext cx="2864862" cy="994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207"/>
              </a:lnTo>
              <a:lnTo>
                <a:pt x="2864862" y="497207"/>
              </a:lnTo>
              <a:lnTo>
                <a:pt x="2864862" y="99441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E78D5-A93F-4521-9FC1-EA8448522336}">
      <dsp:nvSpPr>
        <dsp:cNvPr id="0" name=""/>
        <dsp:cNvSpPr/>
      </dsp:nvSpPr>
      <dsp:spPr>
        <a:xfrm>
          <a:off x="8108731" y="4468604"/>
          <a:ext cx="2864862" cy="994414"/>
        </a:xfrm>
        <a:custGeom>
          <a:avLst/>
          <a:gdLst/>
          <a:ahLst/>
          <a:cxnLst/>
          <a:rect l="0" t="0" r="0" b="0"/>
          <a:pathLst>
            <a:path>
              <a:moveTo>
                <a:pt x="2864862" y="0"/>
              </a:moveTo>
              <a:lnTo>
                <a:pt x="2864862" y="497207"/>
              </a:lnTo>
              <a:lnTo>
                <a:pt x="0" y="497207"/>
              </a:lnTo>
              <a:lnTo>
                <a:pt x="0" y="99441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5F53D-0258-434F-AB19-A763862F9A73}">
      <dsp:nvSpPr>
        <dsp:cNvPr id="0" name=""/>
        <dsp:cNvSpPr/>
      </dsp:nvSpPr>
      <dsp:spPr>
        <a:xfrm>
          <a:off x="2379007" y="4468604"/>
          <a:ext cx="8594586" cy="994414"/>
        </a:xfrm>
        <a:custGeom>
          <a:avLst/>
          <a:gdLst/>
          <a:ahLst/>
          <a:cxnLst/>
          <a:rect l="0" t="0" r="0" b="0"/>
          <a:pathLst>
            <a:path>
              <a:moveTo>
                <a:pt x="8594586" y="0"/>
              </a:moveTo>
              <a:lnTo>
                <a:pt x="8594586" y="497207"/>
              </a:lnTo>
              <a:lnTo>
                <a:pt x="0" y="497207"/>
              </a:lnTo>
              <a:lnTo>
                <a:pt x="0" y="994414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A14D4-56D0-4BE5-8D4B-975429834730}">
      <dsp:nvSpPr>
        <dsp:cNvPr id="0" name=""/>
        <dsp:cNvSpPr/>
      </dsp:nvSpPr>
      <dsp:spPr>
        <a:xfrm>
          <a:off x="8605939" y="2100949"/>
          <a:ext cx="4735309" cy="2367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>
              <a:latin typeface="Arial" pitchFamily="34" charset="0"/>
              <a:cs typeface="Arial" pitchFamily="34" charset="0"/>
            </a:rPr>
            <a:t>ZİYARET EDİLECEK BİRİMLER</a:t>
          </a:r>
          <a:endParaRPr lang="tr-TR" sz="4400" kern="1200" dirty="0">
            <a:latin typeface="Arial" pitchFamily="34" charset="0"/>
            <a:cs typeface="Arial" pitchFamily="34" charset="0"/>
          </a:endParaRPr>
        </a:p>
      </dsp:txBody>
      <dsp:txXfrm>
        <a:off x="8605939" y="2100949"/>
        <a:ext cx="4735309" cy="2367654"/>
      </dsp:txXfrm>
    </dsp:sp>
    <dsp:sp modelId="{76B8B860-3591-4695-87F7-5DD28E31E36D}">
      <dsp:nvSpPr>
        <dsp:cNvPr id="0" name=""/>
        <dsp:cNvSpPr/>
      </dsp:nvSpPr>
      <dsp:spPr>
        <a:xfrm>
          <a:off x="11352" y="5463018"/>
          <a:ext cx="4735309" cy="2367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>
              <a:latin typeface="Arial" pitchFamily="34" charset="0"/>
              <a:cs typeface="Arial" pitchFamily="34" charset="0"/>
            </a:rPr>
            <a:t>Akademik Birimler</a:t>
          </a:r>
          <a:endParaRPr lang="tr-TR" sz="4400" kern="1200" dirty="0">
            <a:latin typeface="Arial" pitchFamily="34" charset="0"/>
            <a:cs typeface="Arial" pitchFamily="34" charset="0"/>
          </a:endParaRPr>
        </a:p>
      </dsp:txBody>
      <dsp:txXfrm>
        <a:off x="11352" y="5463018"/>
        <a:ext cx="4735309" cy="2367654"/>
      </dsp:txXfrm>
    </dsp:sp>
    <dsp:sp modelId="{4173128C-7CFD-45EC-A1F0-951E29D8D929}">
      <dsp:nvSpPr>
        <dsp:cNvPr id="0" name=""/>
        <dsp:cNvSpPr/>
      </dsp:nvSpPr>
      <dsp:spPr>
        <a:xfrm>
          <a:off x="5741077" y="5463018"/>
          <a:ext cx="4735309" cy="2367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>
              <a:latin typeface="Arial" pitchFamily="34" charset="0"/>
              <a:cs typeface="Arial" pitchFamily="34" charset="0"/>
            </a:rPr>
            <a:t>Yükseköğretim Kurumunun Paydaşları </a:t>
          </a:r>
          <a:endParaRPr lang="tr-TR" sz="4400" kern="1200" dirty="0">
            <a:latin typeface="Arial" pitchFamily="34" charset="0"/>
            <a:cs typeface="Arial" pitchFamily="34" charset="0"/>
          </a:endParaRPr>
        </a:p>
      </dsp:txBody>
      <dsp:txXfrm>
        <a:off x="5741077" y="5463018"/>
        <a:ext cx="4735309" cy="2367654"/>
      </dsp:txXfrm>
    </dsp:sp>
    <dsp:sp modelId="{5BCAF218-1290-4216-B506-87E0D10E916D}">
      <dsp:nvSpPr>
        <dsp:cNvPr id="0" name=""/>
        <dsp:cNvSpPr/>
      </dsp:nvSpPr>
      <dsp:spPr>
        <a:xfrm>
          <a:off x="11470801" y="5463018"/>
          <a:ext cx="4735309" cy="2367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>
              <a:latin typeface="Arial" pitchFamily="34" charset="0"/>
              <a:cs typeface="Arial" pitchFamily="34" charset="0"/>
            </a:rPr>
            <a:t>İdari Birimler </a:t>
          </a:r>
          <a:endParaRPr lang="tr-TR" sz="4400" kern="1200" dirty="0">
            <a:latin typeface="Arial" pitchFamily="34" charset="0"/>
            <a:cs typeface="Arial" pitchFamily="34" charset="0"/>
          </a:endParaRPr>
        </a:p>
      </dsp:txBody>
      <dsp:txXfrm>
        <a:off x="11470801" y="5463018"/>
        <a:ext cx="4735309" cy="2367654"/>
      </dsp:txXfrm>
    </dsp:sp>
    <dsp:sp modelId="{80C9ACC6-61EA-47FE-8C4C-9A95C009FD12}">
      <dsp:nvSpPr>
        <dsp:cNvPr id="0" name=""/>
        <dsp:cNvSpPr/>
      </dsp:nvSpPr>
      <dsp:spPr>
        <a:xfrm>
          <a:off x="17200525" y="5463018"/>
          <a:ext cx="4735309" cy="2367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>
              <a:latin typeface="Arial" pitchFamily="34" charset="0"/>
              <a:cs typeface="Arial" pitchFamily="34" charset="0"/>
            </a:rPr>
            <a:t>Araştırma-Geliştirme Birimleri </a:t>
          </a:r>
          <a:endParaRPr lang="tr-TR" sz="4400" kern="1200" dirty="0">
            <a:latin typeface="Arial" pitchFamily="34" charset="0"/>
            <a:cs typeface="Arial" pitchFamily="34" charset="0"/>
          </a:endParaRPr>
        </a:p>
      </dsp:txBody>
      <dsp:txXfrm>
        <a:off x="17200525" y="5463018"/>
        <a:ext cx="4735309" cy="2367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5A9EC-52F2-41B2-BE29-5A45F8422E7C}">
      <dsp:nvSpPr>
        <dsp:cNvPr id="0" name=""/>
        <dsp:cNvSpPr/>
      </dsp:nvSpPr>
      <dsp:spPr>
        <a:xfrm>
          <a:off x="1733592" y="0"/>
          <a:ext cx="19647382" cy="11449271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8C074-2868-49AC-A79B-2366AA9B71FF}">
      <dsp:nvSpPr>
        <dsp:cNvPr id="0" name=""/>
        <dsp:cNvSpPr/>
      </dsp:nvSpPr>
      <dsp:spPr>
        <a:xfrm>
          <a:off x="9190" y="3434781"/>
          <a:ext cx="2702596" cy="45797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</a:rPr>
            <a:t>1.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</a:rPr>
            <a:t>Değerlendirme takımı taslak </a:t>
          </a:r>
          <a:r>
            <a:rPr lang="tr-TR" sz="2800" b="1" kern="1200" dirty="0" err="1" smtClean="0">
              <a:solidFill>
                <a:schemeClr val="bg1"/>
              </a:solidFill>
            </a:rPr>
            <a:t>KGBR’yi</a:t>
          </a:r>
          <a:r>
            <a:rPr lang="tr-TR" sz="2800" b="1" kern="1200" dirty="0" smtClean="0">
              <a:solidFill>
                <a:schemeClr val="bg1"/>
              </a:solidFill>
            </a:rPr>
            <a:t> kuruma iletir</a:t>
          </a:r>
          <a:endParaRPr lang="tr-TR" sz="2800" b="1" kern="1200" dirty="0">
            <a:solidFill>
              <a:schemeClr val="bg1"/>
            </a:solidFill>
          </a:endParaRPr>
        </a:p>
      </dsp:txBody>
      <dsp:txXfrm>
        <a:off x="141120" y="3566711"/>
        <a:ext cx="2438736" cy="4315848"/>
      </dsp:txXfrm>
    </dsp:sp>
    <dsp:sp modelId="{0AFAECC7-442A-478B-B0EB-D3C53A63FBA7}">
      <dsp:nvSpPr>
        <dsp:cNvPr id="0" name=""/>
        <dsp:cNvSpPr/>
      </dsp:nvSpPr>
      <dsp:spPr>
        <a:xfrm>
          <a:off x="2922560" y="3434781"/>
          <a:ext cx="2702596" cy="45797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</a:rPr>
            <a:t>2.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</a:rPr>
            <a:t>Kurum  </a:t>
          </a:r>
          <a:r>
            <a:rPr lang="tr-TR" sz="2800" b="1" i="1" kern="1200" dirty="0" smtClean="0">
              <a:solidFill>
                <a:schemeClr val="bg1"/>
              </a:solidFill>
            </a:rPr>
            <a:t>30 gün içinde cevabı</a:t>
          </a:r>
          <a:r>
            <a:rPr lang="tr-TR" sz="2800" b="1" i="0" kern="1200" dirty="0" smtClean="0">
              <a:solidFill>
                <a:schemeClr val="bg1"/>
              </a:solidFill>
            </a:rPr>
            <a:t>nı</a:t>
          </a:r>
          <a:r>
            <a:rPr lang="tr-TR" sz="2800" b="1" kern="1200" dirty="0" smtClean="0">
              <a:solidFill>
                <a:schemeClr val="bg1"/>
              </a:solidFill>
            </a:rPr>
            <a:t> iletir</a:t>
          </a:r>
          <a:endParaRPr lang="tr-TR" sz="2800" b="1" kern="1200" dirty="0">
            <a:solidFill>
              <a:schemeClr val="bg1"/>
            </a:solidFill>
          </a:endParaRPr>
        </a:p>
      </dsp:txBody>
      <dsp:txXfrm>
        <a:off x="3054490" y="3566711"/>
        <a:ext cx="2438736" cy="4315848"/>
      </dsp:txXfrm>
    </dsp:sp>
    <dsp:sp modelId="{B4EB3D81-E018-4FA9-AC16-F465C754395B}">
      <dsp:nvSpPr>
        <dsp:cNvPr id="0" name=""/>
        <dsp:cNvSpPr/>
      </dsp:nvSpPr>
      <dsp:spPr>
        <a:xfrm>
          <a:off x="5835930" y="3434781"/>
          <a:ext cx="2702596" cy="45797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</a:rPr>
            <a:t>3.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1" kern="1200" dirty="0" smtClean="0">
              <a:solidFill>
                <a:schemeClr val="bg1"/>
              </a:solidFill>
            </a:rPr>
            <a:t>Cevap </a:t>
          </a:r>
          <a:r>
            <a:rPr lang="tr-TR" sz="2800" b="1" kern="1200" dirty="0" smtClean="0">
              <a:solidFill>
                <a:schemeClr val="bg1"/>
              </a:solidFill>
            </a:rPr>
            <a:t>dikkate alınarak, taslak KGBR hazırlanır</a:t>
          </a:r>
          <a:endParaRPr lang="tr-TR" sz="2800" b="1" kern="1200" dirty="0">
            <a:solidFill>
              <a:schemeClr val="bg1"/>
            </a:solidFill>
          </a:endParaRPr>
        </a:p>
      </dsp:txBody>
      <dsp:txXfrm>
        <a:off x="5967860" y="3566711"/>
        <a:ext cx="2438736" cy="4315848"/>
      </dsp:txXfrm>
    </dsp:sp>
    <dsp:sp modelId="{E86C476E-1571-4BCD-838D-010B7BC49677}">
      <dsp:nvSpPr>
        <dsp:cNvPr id="0" name=""/>
        <dsp:cNvSpPr/>
      </dsp:nvSpPr>
      <dsp:spPr>
        <a:xfrm>
          <a:off x="8749300" y="3434781"/>
          <a:ext cx="2702596" cy="45797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</a:rPr>
            <a:t>4.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</a:rPr>
            <a:t>Takım başkanı 60 gün içinde </a:t>
          </a:r>
          <a:r>
            <a:rPr lang="tr-TR" sz="2800" b="1" kern="1200" dirty="0" err="1" smtClean="0">
              <a:solidFill>
                <a:schemeClr val="bg1"/>
              </a:solidFill>
            </a:rPr>
            <a:t>KGBR’yi</a:t>
          </a:r>
          <a:r>
            <a:rPr lang="tr-TR" sz="2800" b="1" kern="1200" dirty="0" smtClean="0">
              <a:solidFill>
                <a:schemeClr val="bg1"/>
              </a:solidFill>
            </a:rPr>
            <a:t> KDDK başkanlığına gönderir</a:t>
          </a:r>
          <a:endParaRPr lang="tr-TR" sz="2800" b="1" kern="1200" dirty="0">
            <a:solidFill>
              <a:schemeClr val="bg1"/>
            </a:solidFill>
          </a:endParaRPr>
        </a:p>
      </dsp:txBody>
      <dsp:txXfrm>
        <a:off x="8881230" y="3566711"/>
        <a:ext cx="2438736" cy="4315848"/>
      </dsp:txXfrm>
    </dsp:sp>
    <dsp:sp modelId="{BDCF6CAC-CDDF-482C-BD1F-CA1AAB09C491}">
      <dsp:nvSpPr>
        <dsp:cNvPr id="0" name=""/>
        <dsp:cNvSpPr/>
      </dsp:nvSpPr>
      <dsp:spPr>
        <a:xfrm>
          <a:off x="11662670" y="3434781"/>
          <a:ext cx="2702596" cy="45797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</a:rPr>
            <a:t>5.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</a:rPr>
            <a:t>KDDK üyelerinden oluşturulacak bir komite raporun tutarlılığını kontrol eder</a:t>
          </a:r>
          <a:endParaRPr lang="tr-TR" sz="2800" b="1" kern="1200" dirty="0">
            <a:solidFill>
              <a:schemeClr val="bg1"/>
            </a:solidFill>
          </a:endParaRPr>
        </a:p>
      </dsp:txBody>
      <dsp:txXfrm>
        <a:off x="11794600" y="3566711"/>
        <a:ext cx="2438736" cy="4315848"/>
      </dsp:txXfrm>
    </dsp:sp>
    <dsp:sp modelId="{CF0B965B-4733-466C-B022-24F6B2D3CC59}">
      <dsp:nvSpPr>
        <dsp:cNvPr id="0" name=""/>
        <dsp:cNvSpPr/>
      </dsp:nvSpPr>
      <dsp:spPr>
        <a:xfrm>
          <a:off x="14576041" y="3434781"/>
          <a:ext cx="2702596" cy="45797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</a:rPr>
            <a:t>6.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</a:rPr>
            <a:t>Tutarlılık kontrolü sonrası raporun format, üslup, dil bilgisi kontrolü yapılır</a:t>
          </a:r>
          <a:endParaRPr lang="tr-TR" sz="2800" b="1" kern="1200" dirty="0">
            <a:solidFill>
              <a:schemeClr val="bg1"/>
            </a:solidFill>
          </a:endParaRPr>
        </a:p>
      </dsp:txBody>
      <dsp:txXfrm>
        <a:off x="14707971" y="3566711"/>
        <a:ext cx="2438736" cy="4315848"/>
      </dsp:txXfrm>
    </dsp:sp>
    <dsp:sp modelId="{1EC7B23F-D39D-41F3-AA9F-F8C2ABF79799}">
      <dsp:nvSpPr>
        <dsp:cNvPr id="0" name=""/>
        <dsp:cNvSpPr/>
      </dsp:nvSpPr>
      <dsp:spPr>
        <a:xfrm>
          <a:off x="17489411" y="3434781"/>
          <a:ext cx="2702596" cy="45797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</a:rPr>
            <a:t>7.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</a:rPr>
            <a:t>KDDK, nihai </a:t>
          </a:r>
          <a:r>
            <a:rPr lang="tr-TR" sz="2800" b="1" kern="1200" dirty="0" err="1" smtClean="0">
              <a:solidFill>
                <a:schemeClr val="bg1"/>
              </a:solidFill>
            </a:rPr>
            <a:t>KGBR’yi</a:t>
          </a:r>
          <a:r>
            <a:rPr lang="tr-TR" sz="2800" b="1" kern="1200" dirty="0" smtClean="0">
              <a:solidFill>
                <a:schemeClr val="bg1"/>
              </a:solidFill>
            </a:rPr>
            <a:t> oluşturur ve </a:t>
          </a:r>
          <a:r>
            <a:rPr lang="tr-TR" sz="2800" b="1" kern="1200" dirty="0" err="1" smtClean="0">
              <a:solidFill>
                <a:schemeClr val="bg1"/>
              </a:solidFill>
            </a:rPr>
            <a:t>YKK’ye</a:t>
          </a:r>
          <a:r>
            <a:rPr lang="tr-TR" sz="2800" b="1" kern="1200" dirty="0" smtClean="0">
              <a:solidFill>
                <a:schemeClr val="bg1"/>
              </a:solidFill>
            </a:rPr>
            <a:t> sunar</a:t>
          </a:r>
          <a:endParaRPr lang="tr-TR" sz="2800" b="1" kern="1200" dirty="0">
            <a:solidFill>
              <a:schemeClr val="bg1"/>
            </a:solidFill>
          </a:endParaRPr>
        </a:p>
      </dsp:txBody>
      <dsp:txXfrm>
        <a:off x="17621341" y="3566711"/>
        <a:ext cx="2438736" cy="4315848"/>
      </dsp:txXfrm>
    </dsp:sp>
    <dsp:sp modelId="{A0DF4C2A-4CD4-4DED-A4D5-0F1C3A97D1F5}">
      <dsp:nvSpPr>
        <dsp:cNvPr id="0" name=""/>
        <dsp:cNvSpPr/>
      </dsp:nvSpPr>
      <dsp:spPr>
        <a:xfrm>
          <a:off x="20402781" y="3434781"/>
          <a:ext cx="2702596" cy="457970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</a:rPr>
            <a:t>8.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bg1"/>
              </a:solidFill>
            </a:rPr>
            <a:t>Nihai KGBR, YÖK Başkanı tarafından kurumlara resmi yazı ile bildirilir</a:t>
          </a:r>
          <a:endParaRPr lang="tr-TR" sz="2800" b="1" kern="1200" dirty="0">
            <a:solidFill>
              <a:schemeClr val="bg1"/>
            </a:solidFill>
          </a:endParaRPr>
        </a:p>
      </dsp:txBody>
      <dsp:txXfrm>
        <a:off x="20534711" y="3566711"/>
        <a:ext cx="2438736" cy="4315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A4A15-28C3-40E1-AB83-371FEF23FE18}" type="datetimeFigureOut">
              <a:rPr lang="tr-TR" smtClean="0"/>
              <a:pPr/>
              <a:t>24.01.2017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CECBF-7224-47B3-A95A-A1CD7947B39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990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FD27-0EE9-42C5-B3BC-1EA467A85E01}" type="datetimeFigureOut">
              <a:rPr lang="tr-TR" smtClean="0"/>
              <a:pPr/>
              <a:t>24.01.2017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C554E-1980-4263-A26F-110DDD8AFDD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983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Yükseköğretim kurumlarının </a:t>
            </a:r>
            <a:r>
              <a:rPr lang="tr-T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eğitim-öğretim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araştırma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faaliyetleri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ile </a:t>
            </a:r>
            <a:r>
              <a:rPr lang="tr-T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idari hizmetlerinin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iç ve dış kalite güvencesi, akreditasyon süreçleri ve bağımsız dış değerlendirme kurumlarının yetkilendirilmesi süreçlerini ve bu kapsamda tanımlanan görev, yetki ve sorumluluklara ilişkin esaslar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C554E-1980-4263-A26F-110DDD8AFDDB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5218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F6D6-A28F-49AF-BEF5-EC9A1D679C84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2234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F6D6-A28F-49AF-BEF5-EC9A1D679C84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8464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F6D6-A28F-49AF-BEF5-EC9A1D679C84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0134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Gibi hususlar değerlendirilebilir.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F6D6-A28F-49AF-BEF5-EC9A1D679C84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771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F6D6-A28F-49AF-BEF5-EC9A1D679C84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2351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mtClean="0"/>
              <a:t>Burada dış değerlendirme sürecine girdiğimiz söylenebilir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F6D6-A28F-49AF-BEF5-EC9A1D679C84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771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mtClean="0"/>
              <a:t>Burada dış değerlendirme sürecine girdiğimiz söylenebilir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F6D6-A28F-49AF-BEF5-EC9A1D679C84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771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mtClean="0"/>
              <a:t>Burada dış değerlendirme sürecine girdiğimiz söylenebilir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F6D6-A28F-49AF-BEF5-EC9A1D679C84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771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00100" indent="0">
              <a:buFont typeface="Wingdings" panose="05000000000000000000" pitchFamily="2" charset="2"/>
              <a:buNone/>
            </a:pPr>
            <a:r>
              <a:rPr lang="tr-TR" sz="1200" dirty="0" smtClean="0"/>
              <a:t>gibi konularda kendi deneyimleri çerçevesinde bilgi vermesi istenir.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F6D6-A28F-49AF-BEF5-EC9A1D679C84}" type="slidenum">
              <a:rPr lang="tr-TR" smtClean="0"/>
              <a:pPr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771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dirty="0" smtClean="0"/>
              <a:t>gibi hususlarda bilgi alışverişinde bulunur.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F6D6-A28F-49AF-BEF5-EC9A1D679C84}" type="slidenum">
              <a:rPr lang="tr-TR" smtClean="0"/>
              <a:pPr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77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C554E-1980-4263-A26F-110DDD8AFDDB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877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Gibi</a:t>
            </a:r>
            <a:r>
              <a:rPr lang="tr-TR" baseline="0" dirty="0" smtClean="0"/>
              <a:t> konular değerlendirilir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F6D6-A28F-49AF-BEF5-EC9A1D679C84}" type="slidenum">
              <a:rPr lang="tr-TR" smtClean="0"/>
              <a:pPr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771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Gibi hususlar görüşülür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F6D6-A28F-49AF-BEF5-EC9A1D679C84}" type="slidenum">
              <a:rPr lang="tr-TR" smtClean="0"/>
              <a:pPr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77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Komisyonun çalışmaya</a:t>
            </a:r>
            <a:r>
              <a:rPr lang="tr-TR" baseline="0" dirty="0" smtClean="0"/>
              <a:t> başlaması</a:t>
            </a:r>
            <a:r>
              <a:rPr lang="tr-TR" dirty="0" smtClean="0"/>
              <a:t> ile H.Ü. Kalite komisyonu Çalışma Usul ve Esasları hazırlanarak 20 Nisan 2016’da 116 sayılı Senato kararı ile yürürlüğe girdi.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C554E-1980-4263-A26F-110DDD8AFDDB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1199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C554E-1980-4263-A26F-110DDD8AFDDB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536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KİDR Raporunun……… sorularına cevap veren bir içeriğe sahip olması gerekiyor.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C554E-1980-4263-A26F-110DDD8AFDDB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999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3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 smtClean="0">
                <a:latin typeface="+mn-lt"/>
                <a:cs typeface="Times New Roman" panose="02020603050405020304" pitchFamily="18" charset="0"/>
              </a:rPr>
              <a:t>Üniversitemize</a:t>
            </a:r>
            <a:r>
              <a:rPr lang="tr-TR" sz="1200" b="0" baseline="0" dirty="0" smtClean="0">
                <a:latin typeface="+mn-lt"/>
                <a:cs typeface="Times New Roman" panose="02020603050405020304" pitchFamily="18" charset="0"/>
              </a:rPr>
              <a:t> ait 2015 yılı Kurumsal İç Değerlendirme Raporu da bu başlıklar altında hazırlanarak</a:t>
            </a:r>
            <a:endParaRPr lang="tr-TR" b="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F6D6-A28F-49AF-BEF5-EC9A1D679C84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475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…metodolojiyi anlatması gerekmektedir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C554E-1980-4263-A26F-110DDD8AFDDB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422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baseline="0" dirty="0" smtClean="0">
                <a:latin typeface="+mn-lt"/>
                <a:cs typeface="Times New Roman" panose="02020603050405020304" pitchFamily="18" charset="0"/>
              </a:rPr>
              <a:t>2017 yılı içerişimde Dış Değerlendirme talebimiz ile birlikte YÖK’e teslim edildi. Aynı süreçte KİDR Üniversitemiz Web sayfasında erişime sunuldu.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F6D6-A28F-49AF-BEF5-EC9A1D679C84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3706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8F6D6-A28F-49AF-BEF5-EC9A1D679C84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362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zemin_5_genis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385588" cy="13717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10528" y="6124418"/>
            <a:ext cx="11270153" cy="1506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E251-8E33-4C19-B61A-248C1D4694C1}" type="datetimeFigureOut">
              <a:rPr lang="tr-TR" smtClean="0"/>
              <a:pPr/>
              <a:t>24.01.2017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45DB-927A-4D8A-AC48-EC3CDF3A8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E251-8E33-4C19-B61A-248C1D4694C1}" type="datetimeFigureOut">
              <a:rPr lang="tr-TR" smtClean="0"/>
              <a:pPr/>
              <a:t>24.01.2017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45DB-927A-4D8A-AC48-EC3CDF3A8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E251-8E33-4C19-B61A-248C1D4694C1}" type="datetimeFigureOut">
              <a:rPr lang="tr-TR" smtClean="0"/>
              <a:pPr/>
              <a:t>24.01.2017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45DB-927A-4D8A-AC48-EC3CDF3A8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E251-8E33-4C19-B61A-248C1D4694C1}" type="datetimeFigureOut">
              <a:rPr lang="tr-TR" smtClean="0"/>
              <a:pPr/>
              <a:t>24.01.2017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45DB-927A-4D8A-AC48-EC3CDF3A8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80" y="2124257"/>
            <a:ext cx="21947029" cy="228626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19280" y="4914578"/>
            <a:ext cx="21947029" cy="733916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E251-8E33-4C19-B61A-248C1D4694C1}" type="datetimeFigureOut">
              <a:rPr lang="tr-TR" smtClean="0"/>
              <a:pPr/>
              <a:t>24.01.2017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45DB-927A-4D8A-AC48-EC3CDF3A8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E251-8E33-4C19-B61A-248C1D4694C1}" type="datetimeFigureOut">
              <a:rPr lang="tr-TR" smtClean="0"/>
              <a:pPr/>
              <a:t>24.01.2017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45DB-927A-4D8A-AC48-EC3CDF3A8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80" y="2196265"/>
            <a:ext cx="21947029" cy="228626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E251-8E33-4C19-B61A-248C1D4694C1}" type="datetimeFigureOut">
              <a:rPr lang="tr-TR" smtClean="0"/>
              <a:pPr/>
              <a:t>24.01.2017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45DB-927A-4D8A-AC48-EC3CDF3A8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80" y="2196265"/>
            <a:ext cx="21947029" cy="2286265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19280" y="5075066"/>
            <a:ext cx="10774536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1219280" y="6714778"/>
            <a:ext cx="10774536" cy="5538967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12387541" y="5075066"/>
            <a:ext cx="10778769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12387541" y="6714778"/>
            <a:ext cx="10778769" cy="5538967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E251-8E33-4C19-B61A-248C1D4694C1}" type="datetimeFigureOut">
              <a:rPr lang="tr-TR" smtClean="0"/>
              <a:pPr/>
              <a:t>24.01.2017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45DB-927A-4D8A-AC48-EC3CDF3A8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80" y="2250282"/>
            <a:ext cx="21947029" cy="228626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E251-8E33-4C19-B61A-248C1D4694C1}" type="datetimeFigureOut">
              <a:rPr lang="tr-TR" smtClean="0"/>
              <a:pPr/>
              <a:t>24.01.2017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45DB-927A-4D8A-AC48-EC3CDF3A8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E251-8E33-4C19-B61A-248C1D4694C1}" type="datetimeFigureOut">
              <a:rPr lang="tr-TR" smtClean="0"/>
              <a:pPr/>
              <a:t>24.01.2017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45DB-927A-4D8A-AC48-EC3CDF3A8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E251-8E33-4C19-B61A-248C1D4694C1}" type="datetimeFigureOut">
              <a:rPr lang="tr-TR" smtClean="0"/>
              <a:pPr/>
              <a:t>24.01.2017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45DB-927A-4D8A-AC48-EC3CDF3A8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7E251-8E33-4C19-B61A-248C1D4694C1}" type="datetimeFigureOut">
              <a:rPr lang="tr-TR" smtClean="0"/>
              <a:pPr/>
              <a:t>24.01.2017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145DB-927A-4D8A-AC48-EC3CDF3A8D06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zemin_5_arka_genis.jpg"/>
          <p:cNvPicPr>
            <a:picLocks noChangeAspect="1"/>
          </p:cNvPicPr>
          <p:nvPr userDrawn="1"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36" y="194374"/>
            <a:ext cx="4858295" cy="11386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litekomisyonu.hacettepe.edu.tr/rapor290616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9706" y="1530202"/>
            <a:ext cx="20182660" cy="11233855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ctr"/>
            <a:r>
              <a:rPr lang="en-US" sz="6600" b="1" dirty="0" smtClean="0">
                <a:latin typeface="Arial"/>
                <a:cs typeface="Arial"/>
              </a:rPr>
              <a:t>H.Ü. KALİTE KOMİSYONUNUN GÖREVLERİ</a:t>
            </a:r>
            <a:r>
              <a:rPr lang="tr-TR" sz="6600" b="1" dirty="0" smtClean="0">
                <a:latin typeface="Arial"/>
                <a:cs typeface="Arial"/>
              </a:rPr>
              <a:t> </a:t>
            </a:r>
            <a:endParaRPr lang="en-US" sz="6600" b="1" dirty="0" smtClean="0">
              <a:latin typeface="Arial"/>
              <a:cs typeface="Arial"/>
            </a:endParaRPr>
          </a:p>
          <a:p>
            <a:pPr marL="1028751" indent="-1028751">
              <a:buFont typeface="+mj-lt"/>
              <a:buAutoNum type="arabicPeriod"/>
            </a:pPr>
            <a:endParaRPr lang="en-US" sz="5600" dirty="0">
              <a:latin typeface="Arial"/>
              <a:cs typeface="Arial"/>
            </a:endParaRPr>
          </a:p>
          <a:p>
            <a:pPr marL="1028751" indent="-1028751">
              <a:buFont typeface="+mj-lt"/>
              <a:buAutoNum type="arabicPeriod"/>
            </a:pPr>
            <a:r>
              <a:rPr lang="en-US" sz="6000" dirty="0" err="1">
                <a:latin typeface="Arial"/>
                <a:cs typeface="Arial"/>
              </a:rPr>
              <a:t>Kurumun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tr-TR" sz="6000" dirty="0">
                <a:latin typeface="Arial"/>
                <a:cs typeface="Arial"/>
              </a:rPr>
              <a:t>iç </a:t>
            </a:r>
            <a:r>
              <a:rPr lang="en-US" sz="6000" dirty="0" err="1">
                <a:latin typeface="Arial"/>
                <a:cs typeface="Arial"/>
              </a:rPr>
              <a:t>ve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tr-TR" sz="6000" dirty="0">
                <a:latin typeface="Arial"/>
                <a:cs typeface="Arial"/>
              </a:rPr>
              <a:t>dış </a:t>
            </a:r>
            <a:r>
              <a:rPr lang="en-US" sz="6000" dirty="0" err="1">
                <a:latin typeface="Arial"/>
                <a:cs typeface="Arial"/>
              </a:rPr>
              <a:t>kalite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tr-TR" sz="6000" dirty="0">
                <a:latin typeface="Arial"/>
                <a:cs typeface="Arial"/>
              </a:rPr>
              <a:t>güvence </a:t>
            </a:r>
            <a:r>
              <a:rPr lang="en-US" sz="6000" dirty="0" err="1">
                <a:latin typeface="Arial"/>
                <a:cs typeface="Arial"/>
              </a:rPr>
              <a:t>sistemini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kurmak</a:t>
            </a:r>
            <a:r>
              <a:rPr lang="en-US" sz="6000" dirty="0">
                <a:latin typeface="Arial"/>
                <a:cs typeface="Arial"/>
              </a:rPr>
              <a:t>,</a:t>
            </a:r>
            <a:endParaRPr lang="tr-TR" sz="6000" dirty="0">
              <a:latin typeface="Arial"/>
              <a:cs typeface="Arial"/>
            </a:endParaRPr>
          </a:p>
          <a:p>
            <a:endParaRPr lang="en-US" sz="6000" dirty="0">
              <a:latin typeface="Arial"/>
              <a:cs typeface="Arial"/>
            </a:endParaRPr>
          </a:p>
          <a:p>
            <a:r>
              <a:rPr lang="tr-TR" sz="6000" dirty="0">
                <a:latin typeface="Arial"/>
                <a:cs typeface="Arial"/>
              </a:rPr>
              <a:t>2. </a:t>
            </a:r>
            <a:r>
              <a:rPr lang="tr-TR" sz="6000" dirty="0" smtClean="0">
                <a:latin typeface="Arial"/>
                <a:cs typeface="Arial"/>
              </a:rPr>
              <a:t> </a:t>
            </a:r>
            <a:r>
              <a:rPr lang="en-US" sz="6000" dirty="0" err="1" smtClean="0">
                <a:latin typeface="Arial"/>
                <a:cs typeface="Arial"/>
              </a:rPr>
              <a:t>Kurumsal</a:t>
            </a:r>
            <a:r>
              <a:rPr lang="en-US" sz="6000" dirty="0" smtClean="0">
                <a:latin typeface="Arial"/>
                <a:cs typeface="Arial"/>
              </a:rPr>
              <a:t> </a:t>
            </a:r>
            <a:r>
              <a:rPr lang="en-US" sz="6000" dirty="0">
                <a:latin typeface="Arial"/>
                <a:cs typeface="Arial"/>
              </a:rPr>
              <a:t>g</a:t>
            </a:r>
            <a:r>
              <a:rPr lang="tr-TR" sz="6000" dirty="0" err="1">
                <a:latin typeface="Arial"/>
                <a:cs typeface="Arial"/>
              </a:rPr>
              <a:t>östergeleri</a:t>
            </a:r>
            <a:r>
              <a:rPr lang="tr-TR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tespit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etmek</a:t>
            </a:r>
            <a:r>
              <a:rPr lang="tr-TR" sz="6000" dirty="0">
                <a:latin typeface="Arial"/>
                <a:cs typeface="Arial"/>
              </a:rPr>
              <a:t>,</a:t>
            </a:r>
          </a:p>
          <a:p>
            <a:endParaRPr lang="tr-TR" sz="6000" dirty="0">
              <a:latin typeface="Arial"/>
              <a:cs typeface="Arial"/>
            </a:endParaRPr>
          </a:p>
          <a:p>
            <a:r>
              <a:rPr lang="tr-TR" sz="6000" dirty="0">
                <a:latin typeface="Arial"/>
                <a:cs typeface="Arial"/>
              </a:rPr>
              <a:t>3. </a:t>
            </a:r>
            <a:r>
              <a:rPr lang="tr-TR" sz="6000" dirty="0" smtClean="0">
                <a:latin typeface="Arial"/>
                <a:cs typeface="Arial"/>
              </a:rPr>
              <a:t> </a:t>
            </a:r>
            <a:r>
              <a:rPr lang="en-US" sz="6000" dirty="0" smtClean="0">
                <a:latin typeface="Arial"/>
                <a:cs typeface="Arial"/>
              </a:rPr>
              <a:t>Bu </a:t>
            </a:r>
            <a:r>
              <a:rPr lang="en-US" sz="6000" dirty="0" err="1">
                <a:latin typeface="Arial"/>
                <a:cs typeface="Arial"/>
              </a:rPr>
              <a:t>kapsamda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yapılacak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tr-TR" sz="6000" dirty="0">
                <a:latin typeface="Arial"/>
                <a:cs typeface="Arial"/>
              </a:rPr>
              <a:t>çalışmaları </a:t>
            </a:r>
            <a:r>
              <a:rPr lang="en-US" sz="6000" dirty="0" err="1">
                <a:latin typeface="Arial"/>
                <a:cs typeface="Arial"/>
              </a:rPr>
              <a:t>Yü</a:t>
            </a:r>
            <a:r>
              <a:rPr lang="en-US" sz="6000" dirty="0" err="1" smtClean="0">
                <a:latin typeface="Arial"/>
                <a:cs typeface="Arial"/>
              </a:rPr>
              <a:t>ksek</a:t>
            </a:r>
            <a:r>
              <a:rPr lang="tr-TR" sz="6000" dirty="0" err="1" smtClean="0">
                <a:latin typeface="Arial"/>
                <a:cs typeface="Arial"/>
              </a:rPr>
              <a:t>öğ</a:t>
            </a:r>
            <a:r>
              <a:rPr lang="en-US" sz="6000" dirty="0" err="1" smtClean="0">
                <a:latin typeface="Arial"/>
                <a:cs typeface="Arial"/>
              </a:rPr>
              <a:t>retim</a:t>
            </a:r>
            <a:r>
              <a:rPr lang="en-US" sz="6000" dirty="0" smtClean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Kalite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Kurulu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tarafından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belirlenen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usul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ve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esaslar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tr-TR" sz="6000" dirty="0">
                <a:latin typeface="Arial"/>
                <a:cs typeface="Arial"/>
              </a:rPr>
              <a:t>doğrultusunda yürütmek,</a:t>
            </a:r>
          </a:p>
          <a:p>
            <a:endParaRPr lang="tr-TR" sz="6000" dirty="0">
              <a:latin typeface="Arial"/>
              <a:cs typeface="Arial"/>
            </a:endParaRPr>
          </a:p>
          <a:p>
            <a:r>
              <a:rPr lang="tr-TR" sz="6000" dirty="0">
                <a:latin typeface="Arial"/>
                <a:cs typeface="Arial"/>
              </a:rPr>
              <a:t>4</a:t>
            </a:r>
            <a:r>
              <a:rPr lang="tr-TR" sz="6000" dirty="0" smtClean="0">
                <a:latin typeface="Arial"/>
                <a:cs typeface="Arial"/>
              </a:rPr>
              <a:t>.  </a:t>
            </a:r>
            <a:r>
              <a:rPr lang="en-US" sz="6000" dirty="0">
                <a:latin typeface="Arial"/>
                <a:cs typeface="Arial"/>
              </a:rPr>
              <a:t>Bu </a:t>
            </a:r>
            <a:r>
              <a:rPr lang="tr-TR" sz="6000" dirty="0">
                <a:latin typeface="Arial"/>
                <a:cs typeface="Arial"/>
              </a:rPr>
              <a:t>çalışmaları </a:t>
            </a:r>
            <a:r>
              <a:rPr lang="en-US" sz="6000" dirty="0" err="1">
                <a:latin typeface="Arial"/>
                <a:cs typeface="Arial"/>
              </a:rPr>
              <a:t>Senato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onayına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sunmak</a:t>
            </a:r>
            <a:r>
              <a:rPr lang="en-US" sz="6000" dirty="0">
                <a:latin typeface="Arial"/>
                <a:cs typeface="Arial"/>
              </a:rPr>
              <a:t>, </a:t>
            </a:r>
            <a:endParaRPr lang="tr-TR" sz="6000" dirty="0">
              <a:latin typeface="Arial"/>
              <a:cs typeface="Arial"/>
            </a:endParaRPr>
          </a:p>
          <a:p>
            <a:endParaRPr lang="en-US" sz="5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5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9666" y="1720082"/>
            <a:ext cx="18676492" cy="12311073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US" sz="6400" b="1" dirty="0" smtClean="0">
                <a:latin typeface="Arial"/>
                <a:cs typeface="Arial"/>
              </a:rPr>
              <a:t>H.Ü. KALİTE KOMİSYONUNUN GÖREVLERİ</a:t>
            </a:r>
          </a:p>
          <a:p>
            <a:endParaRPr lang="tr-TR" sz="6000" dirty="0" smtClean="0">
              <a:latin typeface="Arial"/>
              <a:cs typeface="Arial"/>
            </a:endParaRPr>
          </a:p>
          <a:p>
            <a:r>
              <a:rPr lang="tr-TR" sz="6000" dirty="0" smtClean="0">
                <a:latin typeface="Arial"/>
                <a:cs typeface="Arial"/>
              </a:rPr>
              <a:t>5</a:t>
            </a:r>
            <a:r>
              <a:rPr lang="tr-TR" sz="6000" dirty="0">
                <a:latin typeface="Arial"/>
                <a:cs typeface="Arial"/>
              </a:rPr>
              <a:t>.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tr-TR" sz="6000" dirty="0">
                <a:latin typeface="Arial"/>
                <a:cs typeface="Arial"/>
              </a:rPr>
              <a:t> İç değerlendirme çalışmalarını yürütmek,</a:t>
            </a:r>
            <a:endParaRPr lang="en-US" sz="6000" dirty="0">
              <a:latin typeface="Arial"/>
              <a:cs typeface="Arial"/>
            </a:endParaRPr>
          </a:p>
          <a:p>
            <a:endParaRPr lang="en-US" sz="6000" dirty="0">
              <a:latin typeface="Arial"/>
              <a:cs typeface="Arial"/>
            </a:endParaRPr>
          </a:p>
          <a:p>
            <a:r>
              <a:rPr lang="en-US" sz="6000" dirty="0">
                <a:latin typeface="Arial"/>
                <a:cs typeface="Arial"/>
              </a:rPr>
              <a:t>6. </a:t>
            </a:r>
            <a:r>
              <a:rPr lang="en-US" sz="6000" dirty="0" err="1">
                <a:latin typeface="Arial"/>
                <a:cs typeface="Arial"/>
              </a:rPr>
              <a:t>Kurumsal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değerlendirme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raporlarını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hazırlamak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ve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Senatoya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sunmak</a:t>
            </a:r>
            <a:r>
              <a:rPr lang="tr-TR" sz="6000" dirty="0">
                <a:latin typeface="Arial"/>
                <a:cs typeface="Arial"/>
              </a:rPr>
              <a:t>,</a:t>
            </a:r>
          </a:p>
          <a:p>
            <a:endParaRPr lang="tr-TR" sz="6000" dirty="0">
              <a:latin typeface="Arial"/>
              <a:cs typeface="Arial"/>
            </a:endParaRPr>
          </a:p>
          <a:p>
            <a:r>
              <a:rPr lang="en-US" sz="6000" dirty="0">
                <a:latin typeface="Arial"/>
                <a:cs typeface="Arial"/>
              </a:rPr>
              <a:t>7. </a:t>
            </a:r>
            <a:r>
              <a:rPr lang="en-US" sz="6000" dirty="0" err="1">
                <a:latin typeface="Arial"/>
                <a:cs typeface="Arial"/>
              </a:rPr>
              <a:t>Raporları</a:t>
            </a:r>
            <a:r>
              <a:rPr lang="en-US" sz="6000" dirty="0">
                <a:latin typeface="Arial"/>
                <a:cs typeface="Arial"/>
              </a:rPr>
              <a:t> internet </a:t>
            </a:r>
            <a:r>
              <a:rPr lang="en-US" sz="6000" dirty="0" err="1">
                <a:latin typeface="Arial"/>
                <a:cs typeface="Arial"/>
              </a:rPr>
              <a:t>ortamında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kamuoyu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ile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paylaşmak</a:t>
            </a:r>
            <a:r>
              <a:rPr lang="tr-TR" sz="6000" dirty="0">
                <a:latin typeface="Arial"/>
                <a:cs typeface="Arial"/>
              </a:rPr>
              <a:t>,</a:t>
            </a:r>
          </a:p>
          <a:p>
            <a:endParaRPr lang="en-US" sz="6000" dirty="0">
              <a:latin typeface="Arial"/>
              <a:cs typeface="Arial"/>
            </a:endParaRPr>
          </a:p>
          <a:p>
            <a:r>
              <a:rPr lang="en-US" sz="6000" dirty="0">
                <a:latin typeface="Arial"/>
                <a:cs typeface="Arial"/>
              </a:rPr>
              <a:t>8. </a:t>
            </a:r>
            <a:r>
              <a:rPr lang="en-US" sz="6000" dirty="0" err="1">
                <a:latin typeface="Arial"/>
                <a:cs typeface="Arial"/>
              </a:rPr>
              <a:t>Dış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değerlendirme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sürecinde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gerekli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hazırlıkları</a:t>
            </a:r>
            <a:r>
              <a:rPr lang="en-US" sz="6000" dirty="0">
                <a:latin typeface="Arial"/>
                <a:cs typeface="Arial"/>
              </a:rPr>
              <a:t> </a:t>
            </a:r>
            <a:r>
              <a:rPr lang="en-US" sz="6000" dirty="0" err="1">
                <a:latin typeface="Arial"/>
                <a:cs typeface="Arial"/>
              </a:rPr>
              <a:t>yapmak</a:t>
            </a:r>
            <a:r>
              <a:rPr lang="tr-TR" sz="6000" dirty="0" smtClean="0">
                <a:latin typeface="Arial"/>
                <a:cs typeface="Arial"/>
              </a:rPr>
              <a:t>.</a:t>
            </a:r>
          </a:p>
          <a:p>
            <a:endParaRPr lang="en-US" sz="6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6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6305" y="2231853"/>
            <a:ext cx="18373759" cy="9049678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US" sz="6400" b="1" dirty="0">
                <a:latin typeface="Arial"/>
                <a:cs typeface="Arial"/>
              </a:rPr>
              <a:t>YÜKSEKÖĞRETİM KALİTE GÜVENCESİ YÖNETMELİĞİ</a:t>
            </a:r>
          </a:p>
          <a:p>
            <a:endParaRPr lang="en-US" sz="6400" dirty="0">
              <a:latin typeface="Arial"/>
              <a:cs typeface="Arial"/>
            </a:endParaRPr>
          </a:p>
          <a:p>
            <a:r>
              <a:rPr lang="en-US" sz="6400" dirty="0" err="1">
                <a:latin typeface="Arial"/>
                <a:cs typeface="Arial"/>
              </a:rPr>
              <a:t>Madde</a:t>
            </a:r>
            <a:r>
              <a:rPr lang="en-US" sz="6400" dirty="0">
                <a:latin typeface="Arial"/>
                <a:cs typeface="Arial"/>
              </a:rPr>
              <a:t> 10-(1): </a:t>
            </a:r>
            <a:r>
              <a:rPr lang="en-US" sz="6400" dirty="0" err="1">
                <a:latin typeface="Arial"/>
                <a:cs typeface="Arial"/>
              </a:rPr>
              <a:t>Yükseköğretim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kurumları</a:t>
            </a:r>
            <a:r>
              <a:rPr lang="en-US" sz="6400" dirty="0">
                <a:latin typeface="Arial"/>
                <a:cs typeface="Arial"/>
              </a:rPr>
              <a:t>, </a:t>
            </a:r>
            <a:r>
              <a:rPr lang="en-US" sz="6400" dirty="0" err="1">
                <a:latin typeface="Arial"/>
                <a:cs typeface="Arial"/>
              </a:rPr>
              <a:t>eğitim-öğretim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ve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araştırma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faaliyetlerini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ve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bunları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destekleyen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idari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hizmetlerin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tümünü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içine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alacak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şekilde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stratejik</a:t>
            </a:r>
            <a:r>
              <a:rPr lang="en-US" sz="6400" dirty="0">
                <a:latin typeface="Arial"/>
                <a:cs typeface="Arial"/>
              </a:rPr>
              <a:t> plan </a:t>
            </a:r>
            <a:r>
              <a:rPr lang="en-US" sz="6400" dirty="0" err="1">
                <a:latin typeface="Arial"/>
                <a:cs typeface="Arial"/>
              </a:rPr>
              <a:t>ve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yıllık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olarak</a:t>
            </a:r>
            <a:r>
              <a:rPr lang="en-US" sz="6400" dirty="0">
                <a:latin typeface="Arial"/>
                <a:cs typeface="Arial"/>
              </a:rPr>
              <a:t>, </a:t>
            </a:r>
            <a:r>
              <a:rPr lang="en-US" sz="6400" dirty="0" err="1">
                <a:latin typeface="Arial"/>
                <a:cs typeface="Arial"/>
              </a:rPr>
              <a:t>performans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programı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ve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faaliyet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programı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ile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bütünleşik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yapıda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bir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solidFill>
                  <a:srgbClr val="FF0000"/>
                </a:solidFill>
                <a:latin typeface="Arial"/>
                <a:cs typeface="Arial"/>
              </a:rPr>
              <a:t>iç</a:t>
            </a:r>
            <a:r>
              <a:rPr lang="en-US" sz="6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6400" dirty="0" err="1">
                <a:solidFill>
                  <a:srgbClr val="FF0000"/>
                </a:solidFill>
                <a:latin typeface="Arial"/>
                <a:cs typeface="Arial"/>
              </a:rPr>
              <a:t>değerlendirme</a:t>
            </a:r>
            <a:r>
              <a:rPr lang="en-US" sz="6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raporu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 smtClean="0">
                <a:latin typeface="Arial"/>
                <a:cs typeface="Arial"/>
              </a:rPr>
              <a:t>hazırlar</a:t>
            </a:r>
            <a:r>
              <a:rPr lang="en-US" sz="6400" dirty="0" smtClean="0">
                <a:latin typeface="Arial"/>
                <a:cs typeface="Arial"/>
              </a:rPr>
              <a:t>.</a:t>
            </a:r>
            <a:endParaRPr lang="en-US" sz="6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18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359" y="2564252"/>
            <a:ext cx="19798083" cy="806468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US" sz="6400" b="1" dirty="0">
                <a:latin typeface="Arial"/>
                <a:cs typeface="Arial"/>
              </a:rPr>
              <a:t>YÜKSEKÖĞRETİM KALİTE GÜVENCESİ YÖNETMELİĞİ</a:t>
            </a:r>
          </a:p>
          <a:p>
            <a:endParaRPr lang="en-US" sz="6400" dirty="0">
              <a:latin typeface="Arial"/>
              <a:cs typeface="Arial"/>
            </a:endParaRPr>
          </a:p>
          <a:p>
            <a:pPr algn="ctr"/>
            <a:r>
              <a:rPr lang="en-US" sz="6400" dirty="0">
                <a:latin typeface="Arial"/>
                <a:cs typeface="Arial"/>
              </a:rPr>
              <a:t>MADDE 10-(2): </a:t>
            </a:r>
            <a:r>
              <a:rPr lang="en-US" sz="6400" dirty="0" err="1">
                <a:latin typeface="Arial"/>
                <a:cs typeface="Arial"/>
              </a:rPr>
              <a:t>Yükseköğretim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kurumları</a:t>
            </a:r>
            <a:r>
              <a:rPr lang="en-US" sz="6400" dirty="0">
                <a:latin typeface="Arial"/>
                <a:cs typeface="Arial"/>
              </a:rPr>
              <a:t>, </a:t>
            </a:r>
            <a:r>
              <a:rPr lang="en-US" sz="6400" dirty="0" err="1">
                <a:latin typeface="Arial"/>
                <a:cs typeface="Arial"/>
              </a:rPr>
              <a:t>iç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değerlendirme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çalışmalarını</a:t>
            </a:r>
            <a:r>
              <a:rPr lang="en-US" sz="6400" dirty="0">
                <a:latin typeface="Arial"/>
                <a:cs typeface="Arial"/>
              </a:rPr>
              <a:t> her </a:t>
            </a:r>
            <a:r>
              <a:rPr lang="en-US" sz="6400" dirty="0" err="1">
                <a:latin typeface="Arial"/>
                <a:cs typeface="Arial"/>
              </a:rPr>
              <a:t>yıl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Ocak</a:t>
            </a:r>
            <a:r>
              <a:rPr lang="en-US" sz="6400" dirty="0">
                <a:latin typeface="Arial"/>
                <a:cs typeface="Arial"/>
              </a:rPr>
              <a:t>-Mart </a:t>
            </a:r>
            <a:r>
              <a:rPr lang="en-US" sz="6400" dirty="0" err="1">
                <a:latin typeface="Arial"/>
                <a:cs typeface="Arial"/>
              </a:rPr>
              <a:t>aylarında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tamamlar</a:t>
            </a:r>
            <a:r>
              <a:rPr lang="en-US" sz="6400" dirty="0">
                <a:latin typeface="Arial"/>
                <a:cs typeface="Arial"/>
              </a:rPr>
              <a:t>. </a:t>
            </a:r>
            <a:r>
              <a:rPr lang="en-US" sz="6400" dirty="0" err="1">
                <a:latin typeface="Arial"/>
                <a:cs typeface="Arial"/>
              </a:rPr>
              <a:t>Hazırladıkları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İç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Değerlendirme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Raporunu</a:t>
            </a:r>
            <a:r>
              <a:rPr lang="en-US" sz="6400" dirty="0">
                <a:latin typeface="Arial"/>
                <a:cs typeface="Arial"/>
              </a:rPr>
              <a:t> Nisan </a:t>
            </a:r>
            <a:r>
              <a:rPr lang="en-US" sz="6400" dirty="0" err="1">
                <a:latin typeface="Arial"/>
                <a:cs typeface="Arial"/>
              </a:rPr>
              <a:t>ayı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sonuna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kadar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bilgi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amaçlı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olarak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Yükseköğretim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Kalite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>
                <a:latin typeface="Arial"/>
                <a:cs typeface="Arial"/>
              </a:rPr>
              <a:t>Kuruluna</a:t>
            </a:r>
            <a:r>
              <a:rPr lang="en-US" sz="6400" dirty="0">
                <a:latin typeface="Arial"/>
                <a:cs typeface="Arial"/>
              </a:rPr>
              <a:t> </a:t>
            </a:r>
            <a:r>
              <a:rPr lang="en-US" sz="6400" dirty="0" err="1" smtClean="0">
                <a:latin typeface="Arial"/>
                <a:cs typeface="Arial"/>
              </a:rPr>
              <a:t>gönderir</a:t>
            </a:r>
            <a:r>
              <a:rPr lang="tr-TR" sz="6400" dirty="0" smtClean="0">
                <a:latin typeface="Arial"/>
                <a:cs typeface="Arial"/>
              </a:rPr>
              <a:t>.</a:t>
            </a:r>
            <a:endParaRPr lang="en-US" sz="6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29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2769" y="1687081"/>
            <a:ext cx="21032570" cy="2651433"/>
          </a:xfrm>
        </p:spPr>
        <p:txBody>
          <a:bodyPr>
            <a:normAutofit/>
          </a:bodyPr>
          <a:lstStyle/>
          <a:p>
            <a:pPr algn="ctr"/>
            <a:r>
              <a:rPr lang="tr-TR" sz="6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KURUMSAL İÇ DEĞERLENDİRME RAPORU</a:t>
            </a:r>
            <a:br>
              <a:rPr lang="tr-TR" sz="6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6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KİDR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839866" y="4554538"/>
            <a:ext cx="16201800" cy="683265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tr-TR" sz="7200" dirty="0">
                <a:latin typeface="Arial" panose="020B0604020202020204" pitchFamily="34" charset="0"/>
                <a:cs typeface="Arial" panose="020B0604020202020204" pitchFamily="34" charset="0"/>
              </a:rPr>
              <a:t>Kurumun yıllık iç değerlendirme süreçlerini izlemek ve </a:t>
            </a:r>
            <a:r>
              <a:rPr lang="tr-TR" sz="7200" u="sng" dirty="0">
                <a:latin typeface="Arial" panose="020B0604020202020204" pitchFamily="34" charset="0"/>
                <a:cs typeface="Arial" panose="020B0604020202020204" pitchFamily="34" charset="0"/>
              </a:rPr>
              <a:t>beş yıl </a:t>
            </a:r>
            <a:r>
              <a:rPr lang="tr-TR" sz="7200" dirty="0">
                <a:latin typeface="Arial" panose="020B0604020202020204" pitchFamily="34" charset="0"/>
                <a:cs typeface="Arial" panose="020B0604020202020204" pitchFamily="34" charset="0"/>
              </a:rPr>
              <a:t>içerisinde </a:t>
            </a:r>
            <a:r>
              <a:rPr lang="tr-TR" sz="7200" u="sng" dirty="0">
                <a:latin typeface="Arial" panose="020B0604020202020204" pitchFamily="34" charset="0"/>
                <a:cs typeface="Arial" panose="020B0604020202020204" pitchFamily="34" charset="0"/>
              </a:rPr>
              <a:t>en az bir kez </a:t>
            </a:r>
            <a:r>
              <a:rPr lang="tr-TR" sz="7200" dirty="0">
                <a:latin typeface="Arial" panose="020B0604020202020204" pitchFamily="34" charset="0"/>
                <a:cs typeface="Arial" panose="020B0604020202020204" pitchFamily="34" charset="0"/>
              </a:rPr>
              <a:t>gerçekleştirilecek dış değerlendirme sürecinde esas alınmak üzere kurum tarafından </a:t>
            </a:r>
            <a:r>
              <a:rPr lang="tr-TR" sz="7200" u="sng" dirty="0">
                <a:latin typeface="Arial" panose="020B0604020202020204" pitchFamily="34" charset="0"/>
                <a:cs typeface="Arial" panose="020B0604020202020204" pitchFamily="34" charset="0"/>
              </a:rPr>
              <a:t>her yıl </a:t>
            </a:r>
            <a:r>
              <a:rPr lang="tr-T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hazırlanır.</a:t>
            </a:r>
            <a:endParaRPr lang="tr-TR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28426" y="470857"/>
            <a:ext cx="21032570" cy="226411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8000" b="1" dirty="0">
                <a:latin typeface="Arial" panose="020B0604020202020204" pitchFamily="34" charset="0"/>
                <a:cs typeface="Arial" panose="020B0604020202020204" pitchFamily="34" charset="0"/>
              </a:rPr>
              <a:t>KİDR </a:t>
            </a:r>
            <a:r>
              <a:rPr lang="tr-TR" sz="7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15530" y="1463214"/>
            <a:ext cx="22487051" cy="11387744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endParaRPr lang="tr-T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46" indent="-914446">
              <a:buFont typeface="Wingdings" panose="05000000000000000000" pitchFamily="2" charset="2"/>
              <a:buChar char="ü"/>
            </a:pPr>
            <a:r>
              <a:rPr lang="tr-TR" sz="5600" dirty="0">
                <a:latin typeface="Arial" panose="020B0604020202020204" pitchFamily="34" charset="0"/>
                <a:cs typeface="Arial" panose="020B0604020202020204" pitchFamily="34" charset="0"/>
              </a:rPr>
              <a:t>Kurum ne yapmaya çalışıyor?</a:t>
            </a:r>
          </a:p>
          <a:p>
            <a:r>
              <a:rPr lang="tr-TR" sz="5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5600" i="1" dirty="0">
                <a:latin typeface="Arial" panose="020B0604020202020204" pitchFamily="34" charset="0"/>
                <a:cs typeface="Arial" panose="020B0604020202020204" pitchFamily="34" charset="0"/>
              </a:rPr>
              <a:t>(Kurumun misyonu ve hedefleri)</a:t>
            </a:r>
          </a:p>
          <a:p>
            <a:endParaRPr lang="tr-TR" sz="5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46" indent="-914446">
              <a:buFont typeface="Wingdings" panose="05000000000000000000" pitchFamily="2" charset="2"/>
              <a:buChar char="ü"/>
            </a:pPr>
            <a:r>
              <a:rPr lang="tr-TR" sz="5600" dirty="0">
                <a:latin typeface="Arial" panose="020B0604020202020204" pitchFamily="34" charset="0"/>
                <a:cs typeface="Arial" panose="020B0604020202020204" pitchFamily="34" charset="0"/>
              </a:rPr>
              <a:t>Kurum misyonu ve hedeflerine nasıl ulaşmaya çalışıyor?</a:t>
            </a:r>
          </a:p>
          <a:p>
            <a:r>
              <a:rPr lang="tr-TR" sz="5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5600" i="1" dirty="0">
                <a:latin typeface="Arial" panose="020B0604020202020204" pitchFamily="34" charset="0"/>
                <a:cs typeface="Arial" panose="020B0604020202020204" pitchFamily="34" charset="0"/>
              </a:rPr>
              <a:t>(Kurumun yönetişim/</a:t>
            </a:r>
            <a:r>
              <a:rPr lang="tr-TR" sz="5600" i="1" dirty="0" err="1">
                <a:latin typeface="Arial" panose="020B0604020202020204" pitchFamily="34" charset="0"/>
                <a:cs typeface="Arial" panose="020B0604020202020204" pitchFamily="34" charset="0"/>
              </a:rPr>
              <a:t>organizasyonel</a:t>
            </a:r>
            <a:r>
              <a:rPr lang="tr-TR" sz="5600" i="1" dirty="0">
                <a:latin typeface="Arial" panose="020B0604020202020204" pitchFamily="34" charset="0"/>
                <a:cs typeface="Arial" panose="020B0604020202020204" pitchFamily="34" charset="0"/>
              </a:rPr>
              <a:t> süreçleri ve faaliyetleri)</a:t>
            </a:r>
          </a:p>
          <a:p>
            <a:endParaRPr lang="tr-TR" sz="5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46" indent="-914446">
              <a:buFont typeface="Wingdings" panose="05000000000000000000" pitchFamily="2" charset="2"/>
              <a:buChar char="ü"/>
            </a:pPr>
            <a:r>
              <a:rPr lang="tr-TR" sz="5600" dirty="0">
                <a:latin typeface="Arial" panose="020B0604020202020204" pitchFamily="34" charset="0"/>
                <a:cs typeface="Arial" panose="020B0604020202020204" pitchFamily="34" charset="0"/>
              </a:rPr>
              <a:t>Kurum misyon ve hedeflerine ulaştığından nasıl emin oluyor?</a:t>
            </a:r>
          </a:p>
          <a:p>
            <a:r>
              <a:rPr lang="tr-TR" sz="5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5600" i="1" dirty="0">
                <a:latin typeface="Arial" panose="020B0604020202020204" pitchFamily="34" charset="0"/>
                <a:cs typeface="Arial" panose="020B0604020202020204" pitchFamily="34" charset="0"/>
              </a:rPr>
              <a:t>(Kalite güvencesi süreçleri, iç değerlendirme süreçleri)</a:t>
            </a:r>
          </a:p>
          <a:p>
            <a:endParaRPr lang="tr-TR" sz="5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46" indent="-914446">
              <a:buFont typeface="Wingdings" panose="05000000000000000000" pitchFamily="2" charset="2"/>
              <a:buChar char="ü"/>
            </a:pPr>
            <a:r>
              <a:rPr lang="tr-TR" sz="5600" dirty="0">
                <a:latin typeface="Arial" panose="020B0604020202020204" pitchFamily="34" charset="0"/>
                <a:cs typeface="Arial" panose="020B0604020202020204" pitchFamily="34" charset="0"/>
              </a:rPr>
              <a:t>Kurum geleceğe yönelik süreçlerini nasıl iyileştirmeyi planlıyor?</a:t>
            </a:r>
          </a:p>
          <a:p>
            <a:r>
              <a:rPr lang="tr-TR" sz="5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5600" i="1" dirty="0">
                <a:latin typeface="Arial" panose="020B0604020202020204" pitchFamily="34" charset="0"/>
                <a:cs typeface="Arial" panose="020B0604020202020204" pitchFamily="34" charset="0"/>
              </a:rPr>
              <a:t>(Kurumun rekabet avantajını koruyabilmesi için sürekli 	iyileşme faaliyetleri)</a:t>
            </a:r>
          </a:p>
        </p:txBody>
      </p:sp>
    </p:spTree>
    <p:extLst>
      <p:ext uri="{BB962C8B-B14F-4D97-AF65-F5344CB8AC3E}">
        <p14:creationId xmlns:p14="http://schemas.microsoft.com/office/powerpoint/2010/main" val="230636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/>
          <p:cNvGraphicFramePr/>
          <p:nvPr>
            <p:extLst/>
          </p:nvPr>
        </p:nvGraphicFramePr>
        <p:xfrm>
          <a:off x="0" y="1219341"/>
          <a:ext cx="24385588" cy="11126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1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5269" y="1400843"/>
            <a:ext cx="19631910" cy="1508115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KURUMSAL İÇ DEĞERLENDİRME RAPORU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A. KURUM HAKKINDA BİLGİLER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688422" y="3822642"/>
            <a:ext cx="5032606" cy="3941358"/>
          </a:xfrm>
          <a:prstGeom prst="hexagon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İLETİŞİM BİLGİLERİ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16538314" y="3909966"/>
            <a:ext cx="5301299" cy="3941358"/>
          </a:xfrm>
          <a:prstGeom prst="hexagon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EĞİTİM ÖĞRETİM HİZMETİ SUNAN BİRİMLERİ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11264537" y="3858654"/>
            <a:ext cx="5043954" cy="3941358"/>
          </a:xfrm>
          <a:prstGeom prst="hexagon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MİSYON, VİZYON, DEĞERLERİ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HEDEFLERİ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5928098" y="3906466"/>
            <a:ext cx="5103820" cy="3941358"/>
          </a:xfrm>
          <a:prstGeom prst="hexagon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TARİHSEL GELİŞİM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161936" y="8457166"/>
            <a:ext cx="6102602" cy="4018252"/>
          </a:xfrm>
          <a:prstGeom prst="hexagon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ARAŞTIRMA FAALİYETLERİNİN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YÜRÜTÜLDÜĞÜ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BİRİMLER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11371874" y="8453342"/>
            <a:ext cx="5933488" cy="3941358"/>
          </a:xfrm>
          <a:prstGeom prst="hexagon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İYİLEŞTİRMEYE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YÖNELİK ÇALIŞMALA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530" y="1982755"/>
            <a:ext cx="21710437" cy="9664194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US" sz="7200" b="1" dirty="0">
                <a:latin typeface="Arial"/>
                <a:cs typeface="Arial"/>
              </a:rPr>
              <a:t>KİDR</a:t>
            </a:r>
          </a:p>
          <a:p>
            <a:pPr algn="ctr"/>
            <a:endParaRPr lang="en-US" sz="7200" dirty="0">
              <a:latin typeface="Arial"/>
              <a:cs typeface="Arial"/>
            </a:endParaRPr>
          </a:p>
          <a:p>
            <a:pPr algn="ctr"/>
            <a:r>
              <a:rPr lang="en-US" sz="5600" b="1" dirty="0">
                <a:latin typeface="Arial"/>
                <a:cs typeface="Arial"/>
              </a:rPr>
              <a:t>B. KALİTE GÜVENCESİ </a:t>
            </a:r>
            <a:r>
              <a:rPr lang="en-US" sz="5600" b="1" dirty="0" smtClean="0">
                <a:latin typeface="Arial"/>
                <a:cs typeface="Arial"/>
              </a:rPr>
              <a:t>SİSTEMİ</a:t>
            </a:r>
            <a:endParaRPr lang="tr-TR" sz="5600" b="1" dirty="0" smtClean="0">
              <a:latin typeface="Arial"/>
              <a:cs typeface="Arial"/>
            </a:endParaRPr>
          </a:p>
          <a:p>
            <a:pPr algn="ctr"/>
            <a:endParaRPr lang="tr-TR" sz="5600" dirty="0">
              <a:latin typeface="Arial"/>
              <a:cs typeface="Arial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 err="1" smtClean="0">
                <a:latin typeface="Arial"/>
                <a:cs typeface="Arial"/>
              </a:rPr>
              <a:t>Kurumun</a:t>
            </a:r>
            <a:r>
              <a:rPr lang="en-US" sz="7200" dirty="0" smtClean="0">
                <a:latin typeface="Arial"/>
                <a:cs typeface="Arial"/>
              </a:rPr>
              <a:t> </a:t>
            </a:r>
            <a:r>
              <a:rPr lang="en-US" sz="7200" dirty="0" err="1">
                <a:latin typeface="Arial"/>
                <a:cs typeface="Arial"/>
              </a:rPr>
              <a:t>kalite</a:t>
            </a:r>
            <a:r>
              <a:rPr lang="en-US" sz="7200" dirty="0">
                <a:latin typeface="Arial"/>
                <a:cs typeface="Arial"/>
              </a:rPr>
              <a:t> </a:t>
            </a:r>
            <a:r>
              <a:rPr lang="en-US" sz="7200" dirty="0" err="1">
                <a:latin typeface="Arial"/>
                <a:cs typeface="Arial"/>
              </a:rPr>
              <a:t>güvencesi</a:t>
            </a:r>
            <a:r>
              <a:rPr lang="en-US" sz="7200" dirty="0">
                <a:latin typeface="Arial"/>
                <a:cs typeface="Arial"/>
              </a:rPr>
              <a:t> </a:t>
            </a:r>
            <a:r>
              <a:rPr lang="en-US" sz="7200" dirty="0" err="1" smtClean="0">
                <a:latin typeface="Arial"/>
                <a:cs typeface="Arial"/>
              </a:rPr>
              <a:t>politikaları</a:t>
            </a:r>
            <a:r>
              <a:rPr lang="tr-TR" sz="7200" dirty="0" smtClean="0">
                <a:latin typeface="Arial"/>
                <a:cs typeface="Arial"/>
              </a:rPr>
              <a:t>,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tr-TR" sz="7200" dirty="0" smtClean="0">
                <a:latin typeface="Arial"/>
                <a:cs typeface="Arial"/>
              </a:rPr>
              <a:t>Bu </a:t>
            </a:r>
            <a:r>
              <a:rPr lang="en-US" sz="7200" dirty="0" err="1" smtClean="0">
                <a:latin typeface="Arial"/>
                <a:cs typeface="Arial"/>
              </a:rPr>
              <a:t>politikaları</a:t>
            </a:r>
            <a:r>
              <a:rPr lang="en-US" sz="7200" dirty="0" smtClean="0">
                <a:latin typeface="Arial"/>
                <a:cs typeface="Arial"/>
              </a:rPr>
              <a:t> </a:t>
            </a:r>
            <a:r>
              <a:rPr lang="en-US" sz="7200" dirty="0" err="1">
                <a:latin typeface="Arial"/>
                <a:cs typeface="Arial"/>
              </a:rPr>
              <a:t>hayata</a:t>
            </a:r>
            <a:r>
              <a:rPr lang="en-US" sz="7200" dirty="0">
                <a:latin typeface="Arial"/>
                <a:cs typeface="Arial"/>
              </a:rPr>
              <a:t> </a:t>
            </a:r>
            <a:r>
              <a:rPr lang="en-US" sz="7200" dirty="0" err="1">
                <a:latin typeface="Arial"/>
                <a:cs typeface="Arial"/>
              </a:rPr>
              <a:t>geçirmek</a:t>
            </a:r>
            <a:r>
              <a:rPr lang="en-US" sz="7200" dirty="0">
                <a:latin typeface="Arial"/>
                <a:cs typeface="Arial"/>
              </a:rPr>
              <a:t> </a:t>
            </a:r>
            <a:r>
              <a:rPr lang="en-US" sz="7200" dirty="0" err="1">
                <a:latin typeface="Arial"/>
                <a:cs typeface="Arial"/>
              </a:rPr>
              <a:t>üzere</a:t>
            </a:r>
            <a:r>
              <a:rPr lang="en-US" sz="7200" dirty="0">
                <a:latin typeface="Arial"/>
                <a:cs typeface="Arial"/>
              </a:rPr>
              <a:t> </a:t>
            </a:r>
            <a:r>
              <a:rPr lang="en-US" sz="7200" dirty="0" err="1">
                <a:latin typeface="Arial"/>
                <a:cs typeface="Arial"/>
              </a:rPr>
              <a:t>stratejilerini</a:t>
            </a:r>
            <a:r>
              <a:rPr lang="en-US" sz="7200" dirty="0">
                <a:latin typeface="Arial"/>
                <a:cs typeface="Arial"/>
              </a:rPr>
              <a:t> </a:t>
            </a:r>
            <a:r>
              <a:rPr lang="en-US" sz="7200" dirty="0" err="1">
                <a:latin typeface="Arial"/>
                <a:cs typeface="Arial"/>
              </a:rPr>
              <a:t>nasıl</a:t>
            </a:r>
            <a:r>
              <a:rPr lang="en-US" sz="7200" dirty="0">
                <a:latin typeface="Arial"/>
                <a:cs typeface="Arial"/>
              </a:rPr>
              <a:t> </a:t>
            </a:r>
            <a:r>
              <a:rPr lang="en-US" sz="7200" dirty="0" err="1" smtClean="0">
                <a:latin typeface="Arial"/>
                <a:cs typeface="Arial"/>
              </a:rPr>
              <a:t>belirlediği</a:t>
            </a:r>
            <a:r>
              <a:rPr lang="en-US" sz="7200" dirty="0" smtClean="0">
                <a:latin typeface="Arial"/>
                <a:cs typeface="Arial"/>
              </a:rPr>
              <a:t>,</a:t>
            </a:r>
            <a:endParaRPr lang="tr-TR" sz="7200" dirty="0" smtClean="0">
              <a:latin typeface="Arial"/>
              <a:cs typeface="Arial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tr-TR" sz="7200" dirty="0" smtClean="0">
                <a:latin typeface="Arial"/>
                <a:cs typeface="Arial"/>
              </a:rPr>
              <a:t>Politikaları nasıl </a:t>
            </a:r>
            <a:r>
              <a:rPr lang="en-US" sz="7200" dirty="0" err="1" smtClean="0">
                <a:latin typeface="Arial"/>
                <a:cs typeface="Arial"/>
              </a:rPr>
              <a:t>uyguladığı</a:t>
            </a:r>
            <a:r>
              <a:rPr lang="tr-TR" sz="7200" dirty="0" smtClean="0">
                <a:latin typeface="Arial"/>
                <a:cs typeface="Arial"/>
              </a:rPr>
              <a:t> ve izlediği,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tr-TR" sz="7200" dirty="0" err="1">
                <a:latin typeface="Arial"/>
                <a:cs typeface="Arial"/>
              </a:rPr>
              <a:t>S</a:t>
            </a:r>
            <a:r>
              <a:rPr lang="en-US" sz="7200" dirty="0" err="1" smtClean="0">
                <a:latin typeface="Arial"/>
                <a:cs typeface="Arial"/>
              </a:rPr>
              <a:t>üreci</a:t>
            </a:r>
            <a:r>
              <a:rPr lang="en-US" sz="7200" dirty="0" smtClean="0">
                <a:latin typeface="Arial"/>
                <a:cs typeface="Arial"/>
              </a:rPr>
              <a:t> </a:t>
            </a:r>
            <a:r>
              <a:rPr lang="en-US" sz="7200" dirty="0" err="1">
                <a:latin typeface="Arial"/>
                <a:cs typeface="Arial"/>
              </a:rPr>
              <a:t>nasıl</a:t>
            </a:r>
            <a:r>
              <a:rPr lang="en-US" sz="7200" dirty="0">
                <a:latin typeface="Arial"/>
                <a:cs typeface="Arial"/>
              </a:rPr>
              <a:t> </a:t>
            </a:r>
            <a:r>
              <a:rPr lang="en-US" sz="7200" dirty="0" err="1">
                <a:latin typeface="Arial"/>
                <a:cs typeface="Arial"/>
              </a:rPr>
              <a:t>iyileştirdiğine</a:t>
            </a:r>
            <a:r>
              <a:rPr lang="en-US" sz="7200" dirty="0">
                <a:latin typeface="Arial"/>
                <a:cs typeface="Arial"/>
              </a:rPr>
              <a:t> </a:t>
            </a:r>
            <a:r>
              <a:rPr lang="en-US" sz="7200" dirty="0" err="1">
                <a:latin typeface="Arial"/>
                <a:cs typeface="Arial"/>
              </a:rPr>
              <a:t>ilişkin</a:t>
            </a:r>
            <a:r>
              <a:rPr lang="en-US" sz="7200" dirty="0">
                <a:latin typeface="Arial"/>
                <a:cs typeface="Arial"/>
              </a:rPr>
              <a:t> </a:t>
            </a:r>
            <a:r>
              <a:rPr lang="en-US" sz="7200" dirty="0" err="1" smtClean="0">
                <a:latin typeface="Arial"/>
                <a:cs typeface="Arial"/>
              </a:rPr>
              <a:t>metodoloji</a:t>
            </a:r>
            <a:r>
              <a:rPr lang="tr-TR" sz="7200" dirty="0" smtClean="0">
                <a:latin typeface="Arial"/>
                <a:cs typeface="Arial"/>
              </a:rPr>
              <a:t>.</a:t>
            </a:r>
            <a:endParaRPr lang="en-US" sz="7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57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9706" y="115146"/>
            <a:ext cx="19093577" cy="1908225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US" sz="5600" b="1" dirty="0" smtClean="0">
                <a:latin typeface="Arial"/>
                <a:cs typeface="Arial"/>
              </a:rPr>
              <a:t>KİDR</a:t>
            </a:r>
            <a:endParaRPr lang="tr-TR" sz="5600" b="1" dirty="0" smtClean="0">
              <a:latin typeface="Arial"/>
              <a:cs typeface="Arial"/>
            </a:endParaRPr>
          </a:p>
          <a:p>
            <a:pPr algn="ctr"/>
            <a:r>
              <a:rPr lang="tr-TR" sz="5600" b="1" dirty="0" smtClean="0">
                <a:latin typeface="Arial"/>
                <a:cs typeface="Arial"/>
              </a:rPr>
              <a:t>C. EĞİTİM VE ÖĞRETİM</a:t>
            </a:r>
            <a:endParaRPr lang="en-US" sz="5600" b="1" dirty="0">
              <a:latin typeface="Arial"/>
              <a:cs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4755" y="5758001"/>
            <a:ext cx="6096395" cy="30906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ÖĞRENME KAYNAKLARI, 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ERİŞİLEBİLİRLİK</a:t>
            </a:r>
            <a:r>
              <a:rPr lang="tr-TR" sz="4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/>
                <a:cs typeface="Arial"/>
              </a:rPr>
              <a:t>ve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 DESTEKLER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11728" y="2506427"/>
            <a:ext cx="5808514" cy="30906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PROGRAMLARIN SÜREKLİ İZLENMESİ </a:t>
            </a:r>
            <a:endParaRPr lang="tr-TR" sz="4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/>
                <a:cs typeface="Arial"/>
              </a:rPr>
              <a:t>ve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 GÜNCELLENMESİ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5043" y="9246673"/>
            <a:ext cx="6265740" cy="30906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EĞİTİM </a:t>
            </a: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ve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 ÖĞRETİM KADROSU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175863" y="2565698"/>
            <a:ext cx="5816975" cy="30906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PROGRAMLARIN TASARIMI </a:t>
            </a: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ve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 ONAYI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527141" y="9221268"/>
            <a:ext cx="6477422" cy="30906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ÖĞRENCİNİN KABULÜ </a:t>
            </a: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ve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 GELİŞİMİ, TANINMA </a:t>
            </a: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ve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 SERTİFİKALANDIRMA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976771" y="5800340"/>
            <a:ext cx="6223407" cy="30906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660066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ÖĞRENCİ MERKEZLİ ÖĞRENME, ÖĞRETME </a:t>
            </a: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ve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 DEĞERLENDİRME</a:t>
            </a:r>
          </a:p>
        </p:txBody>
      </p:sp>
      <p:sp>
        <p:nvSpPr>
          <p:cNvPr id="11" name="Oval 10"/>
          <p:cNvSpPr/>
          <p:nvPr/>
        </p:nvSpPr>
        <p:spPr>
          <a:xfrm>
            <a:off x="8678893" y="6435410"/>
            <a:ext cx="7154798" cy="668944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/>
                <a:cs typeface="Arial"/>
              </a:rPr>
              <a:t>EĞİTİM </a:t>
            </a:r>
            <a:endParaRPr lang="tr-TR" sz="72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/>
                <a:cs typeface="Arial"/>
              </a:rPr>
              <a:t>ve</a:t>
            </a:r>
            <a:r>
              <a:rPr lang="en-US" sz="72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7200" dirty="0">
                <a:solidFill>
                  <a:schemeClr val="bg1"/>
                </a:solidFill>
                <a:latin typeface="Arial"/>
                <a:cs typeface="Arial"/>
              </a:rPr>
              <a:t>ÖĞRETİM</a:t>
            </a:r>
          </a:p>
        </p:txBody>
      </p:sp>
      <p:cxnSp>
        <p:nvCxnSpPr>
          <p:cNvPr id="15" name="Düz Ok Bağlayıcısı 14"/>
          <p:cNvCxnSpPr/>
          <p:nvPr/>
        </p:nvCxnSpPr>
        <p:spPr>
          <a:xfrm flipH="1">
            <a:off x="14440299" y="5800339"/>
            <a:ext cx="1137788" cy="1084654"/>
          </a:xfrm>
          <a:prstGeom prst="straightConnector1">
            <a:avLst/>
          </a:prstGeom>
          <a:ln w="38100" cmpd="sng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15578088" y="7520063"/>
            <a:ext cx="1319030" cy="574210"/>
          </a:xfrm>
          <a:prstGeom prst="straightConnector1">
            <a:avLst/>
          </a:prstGeom>
          <a:ln w="38100" cmpd="sng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>
            <a:off x="9112323" y="5800339"/>
            <a:ext cx="1065075" cy="1016418"/>
          </a:xfrm>
          <a:prstGeom prst="straightConnector1">
            <a:avLst/>
          </a:prstGeom>
          <a:ln w="38100" cmpd="sng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7" idx="3"/>
          </p:cNvCxnSpPr>
          <p:nvPr/>
        </p:nvCxnSpPr>
        <p:spPr>
          <a:xfrm>
            <a:off x="6900785" y="10792020"/>
            <a:ext cx="1693444" cy="31426"/>
          </a:xfrm>
          <a:prstGeom prst="straightConnector1">
            <a:avLst/>
          </a:prstGeom>
          <a:ln w="38100" cmpd="sng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/>
          <p:nvPr/>
        </p:nvCxnSpPr>
        <p:spPr>
          <a:xfrm>
            <a:off x="7615466" y="7292249"/>
            <a:ext cx="1364817" cy="748589"/>
          </a:xfrm>
          <a:prstGeom prst="straightConnector1">
            <a:avLst/>
          </a:prstGeom>
          <a:ln w="38100" cmpd="sng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>
            <a:stCxn id="9" idx="1"/>
          </p:cNvCxnSpPr>
          <p:nvPr/>
        </p:nvCxnSpPr>
        <p:spPr>
          <a:xfrm flipH="1">
            <a:off x="15833691" y="10766614"/>
            <a:ext cx="1693450" cy="0"/>
          </a:xfrm>
          <a:prstGeom prst="straightConnector1">
            <a:avLst/>
          </a:prstGeom>
          <a:ln w="38100" cmpd="sng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2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1834" y="5778674"/>
            <a:ext cx="17353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Arial"/>
                <a:cs typeface="Arial"/>
              </a:rPr>
              <a:t>H.Ü. KALİTE KOMİSYONU</a:t>
            </a:r>
            <a:endParaRPr lang="en-US" sz="8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1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722" y="227803"/>
            <a:ext cx="19093577" cy="1908225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US" sz="5600" b="1" dirty="0" smtClean="0">
                <a:latin typeface="Arial"/>
                <a:cs typeface="Arial"/>
              </a:rPr>
              <a:t>KİDR</a:t>
            </a:r>
            <a:endParaRPr lang="tr-TR" sz="5600" b="1" dirty="0" smtClean="0">
              <a:latin typeface="Arial"/>
              <a:cs typeface="Arial"/>
            </a:endParaRPr>
          </a:p>
          <a:p>
            <a:pPr algn="ctr"/>
            <a:r>
              <a:rPr lang="tr-TR" sz="5600" b="1" dirty="0" smtClean="0">
                <a:latin typeface="Arial"/>
                <a:cs typeface="Arial"/>
              </a:rPr>
              <a:t>D. </a:t>
            </a:r>
            <a:r>
              <a:rPr lang="tr-TR" sz="5600" b="1" dirty="0">
                <a:latin typeface="Arial"/>
                <a:cs typeface="Arial"/>
              </a:rPr>
              <a:t>A</a:t>
            </a:r>
            <a:r>
              <a:rPr lang="tr-TR" sz="5600" b="1" dirty="0" smtClean="0">
                <a:latin typeface="Arial"/>
                <a:cs typeface="Arial"/>
              </a:rPr>
              <a:t>RAŞTIRMA</a:t>
            </a:r>
            <a:endParaRPr lang="en-US" sz="5600" b="1" dirty="0">
              <a:latin typeface="Arial"/>
              <a:cs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81003" y="2538927"/>
            <a:ext cx="6096395" cy="3090692"/>
          </a:xfrm>
          <a:prstGeom prst="roundRect">
            <a:avLst/>
          </a:prstGeom>
          <a:solidFill>
            <a:schemeClr val="accent5"/>
          </a:solidFill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tr-TR" sz="4000" b="1" dirty="0">
                <a:solidFill>
                  <a:schemeClr val="bg1"/>
                </a:solidFill>
                <a:latin typeface="Arial"/>
                <a:cs typeface="Arial"/>
              </a:rPr>
              <a:t>ARAŞTIRMA KAYNAKLARI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215085" y="2538925"/>
            <a:ext cx="5808514" cy="3090692"/>
          </a:xfrm>
          <a:prstGeom prst="roundRect">
            <a:avLst/>
          </a:prstGeom>
          <a:solidFill>
            <a:schemeClr val="accent5"/>
          </a:solidFill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tr-TR" sz="4000" b="1" dirty="0">
                <a:solidFill>
                  <a:schemeClr val="bg1"/>
                </a:solidFill>
                <a:latin typeface="Arial"/>
                <a:cs typeface="Arial"/>
              </a:rPr>
              <a:t>ARAŞTIRMA KADROSU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3563" y="9026784"/>
            <a:ext cx="6265740" cy="3090692"/>
          </a:xfrm>
          <a:prstGeom prst="roundRect">
            <a:avLst/>
          </a:prstGeom>
          <a:solidFill>
            <a:schemeClr val="accent5"/>
          </a:solidFill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tr-TR" sz="4000" b="1" dirty="0">
                <a:solidFill>
                  <a:schemeClr val="bg1"/>
                </a:solidFill>
                <a:latin typeface="Arial"/>
                <a:cs typeface="Arial"/>
              </a:rPr>
              <a:t>ARAŞTIRMA STRATEJİSİ ve HEDEFLERİ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000508" y="9221268"/>
            <a:ext cx="5816975" cy="3090692"/>
          </a:xfrm>
          <a:prstGeom prst="roundRect">
            <a:avLst/>
          </a:prstGeom>
          <a:solidFill>
            <a:schemeClr val="accent5"/>
          </a:solidFill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tr-TR" sz="4000" b="1" dirty="0">
                <a:solidFill>
                  <a:schemeClr val="bg1"/>
                </a:solidFill>
                <a:latin typeface="Arial"/>
                <a:cs typeface="Arial"/>
              </a:rPr>
              <a:t>ARAŞTIRMA PERFORMANSININ İZLENMESİ ve İYİLEŞTİRİLMESİ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49926" y="6816757"/>
            <a:ext cx="7135879" cy="66894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tr-TR" sz="5600" dirty="0">
                <a:solidFill>
                  <a:schemeClr val="bg1"/>
                </a:solidFill>
                <a:latin typeface="Arial"/>
                <a:cs typeface="Arial"/>
              </a:rPr>
              <a:t>ARAŞTIRMA ve GELİŞTİRME</a:t>
            </a:r>
            <a:endParaRPr lang="en-US" sz="5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5" name="Düz Ok Bağlayıcısı 14"/>
          <p:cNvCxnSpPr/>
          <p:nvPr/>
        </p:nvCxnSpPr>
        <p:spPr>
          <a:xfrm flipH="1">
            <a:off x="14440299" y="5800339"/>
            <a:ext cx="1137788" cy="10846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>
            <a:off x="9112323" y="5800339"/>
            <a:ext cx="1065075" cy="10164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862376" y="10735188"/>
            <a:ext cx="1693444" cy="314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 flipH="1">
            <a:off x="15833691" y="10766614"/>
            <a:ext cx="16934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1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1714" y="169963"/>
            <a:ext cx="19093577" cy="1846669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en-US" sz="5400" b="1" dirty="0" smtClean="0">
                <a:latin typeface="Arial"/>
                <a:cs typeface="Arial"/>
              </a:rPr>
              <a:t>KİDR</a:t>
            </a:r>
            <a:endParaRPr lang="tr-TR" sz="5400" b="1" dirty="0" smtClean="0">
              <a:latin typeface="Arial"/>
              <a:cs typeface="Arial"/>
            </a:endParaRPr>
          </a:p>
          <a:p>
            <a:pPr algn="ctr"/>
            <a:r>
              <a:rPr lang="tr-TR" sz="5400" b="1" dirty="0" smtClean="0">
                <a:latin typeface="Arial"/>
                <a:cs typeface="Arial"/>
              </a:rPr>
              <a:t>E. YÖNETİM SİSTEMLERİ</a:t>
            </a:r>
            <a:endParaRPr lang="en-US" sz="5400" b="1" dirty="0">
              <a:latin typeface="Arial"/>
              <a:cs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4755" y="5758001"/>
            <a:ext cx="6096395" cy="3090692"/>
          </a:xfrm>
          <a:prstGeom prst="roundRect">
            <a:avLst/>
          </a:prstGeom>
          <a:solidFill>
            <a:schemeClr val="accent6"/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tr-TR" sz="4000" b="1" dirty="0">
                <a:solidFill>
                  <a:schemeClr val="bg1"/>
                </a:solidFill>
                <a:latin typeface="Arial"/>
                <a:cs typeface="Arial"/>
              </a:rPr>
              <a:t>KAYNAKLARIN YÖNETİMİ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11728" y="2506427"/>
            <a:ext cx="5808514" cy="3090692"/>
          </a:xfrm>
          <a:prstGeom prst="roundRect">
            <a:avLst/>
          </a:prstGeom>
          <a:solidFill>
            <a:schemeClr val="accent6"/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tr-TR" sz="4000" b="1" dirty="0">
                <a:solidFill>
                  <a:schemeClr val="bg1"/>
                </a:solidFill>
                <a:latin typeface="Arial"/>
                <a:cs typeface="Arial"/>
              </a:rPr>
              <a:t>BİLGİ YÖNETİM SİSTEMİ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5043" y="9246673"/>
            <a:ext cx="6265740" cy="3090692"/>
          </a:xfrm>
          <a:prstGeom prst="roundRect">
            <a:avLst/>
          </a:prstGeom>
          <a:solidFill>
            <a:schemeClr val="accent6"/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tr-TR" sz="4000" b="1" dirty="0">
                <a:solidFill>
                  <a:schemeClr val="bg1"/>
                </a:solidFill>
                <a:latin typeface="Arial"/>
                <a:cs typeface="Arial"/>
              </a:rPr>
              <a:t>YÖNETİM ve İDARİ BİRİMLERİN YAPISI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175863" y="2544179"/>
            <a:ext cx="5816975" cy="3090692"/>
          </a:xfrm>
          <a:prstGeom prst="roundRect">
            <a:avLst/>
          </a:prstGeom>
          <a:solidFill>
            <a:schemeClr val="accent6"/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tr-TR" sz="4000" b="1" dirty="0">
                <a:solidFill>
                  <a:schemeClr val="bg1"/>
                </a:solidFill>
                <a:latin typeface="Arial"/>
                <a:cs typeface="Arial"/>
              </a:rPr>
              <a:t>KURUM DIŞINDAN TEDARİK EDİLEN HİZMETLERİN KALİTESİ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527141" y="9221268"/>
            <a:ext cx="6477422" cy="3090692"/>
          </a:xfrm>
          <a:prstGeom prst="roundRect">
            <a:avLst/>
          </a:prstGeom>
          <a:solidFill>
            <a:schemeClr val="accent6"/>
          </a:solidFill>
          <a:ln w="28575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tr-TR" sz="4000" b="1" dirty="0">
                <a:solidFill>
                  <a:schemeClr val="bg1"/>
                </a:solidFill>
                <a:latin typeface="Arial"/>
                <a:cs typeface="Arial"/>
              </a:rPr>
              <a:t>YÖNETİMİN ETKİNLİĞİ ve HESAP VEREBİLİRLİĞİ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976771" y="5800340"/>
            <a:ext cx="6223407" cy="3090692"/>
          </a:xfrm>
          <a:prstGeom prst="roundRect">
            <a:avLst/>
          </a:prstGeom>
          <a:solidFill>
            <a:schemeClr val="accent6"/>
          </a:solidFill>
          <a:ln w="38100" cmpd="sng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tr-TR" sz="4000" b="1" dirty="0">
                <a:solidFill>
                  <a:schemeClr val="bg1"/>
                </a:solidFill>
                <a:latin typeface="Arial"/>
                <a:cs typeface="Arial"/>
              </a:rPr>
              <a:t>KAMUOYUNU BİLGİLENDİRME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814032" y="6342666"/>
            <a:ext cx="7154798" cy="6689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Arial"/>
                <a:cs typeface="Arial"/>
              </a:rPr>
              <a:t>YÖNETİM SİSTEMİ</a:t>
            </a:r>
            <a:endParaRPr lang="en-US" sz="7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5" name="Düz Ok Bağlayıcısı 14"/>
          <p:cNvCxnSpPr/>
          <p:nvPr/>
        </p:nvCxnSpPr>
        <p:spPr>
          <a:xfrm flipH="1">
            <a:off x="14440299" y="5800339"/>
            <a:ext cx="1137788" cy="10846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15578088" y="7520063"/>
            <a:ext cx="1319030" cy="574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>
            <a:off x="9112323" y="5800339"/>
            <a:ext cx="1065075" cy="10164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>
            <a:stCxn id="7" idx="3"/>
          </p:cNvCxnSpPr>
          <p:nvPr/>
        </p:nvCxnSpPr>
        <p:spPr>
          <a:xfrm>
            <a:off x="6900785" y="10792020"/>
            <a:ext cx="1693444" cy="314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/>
          <p:nvPr/>
        </p:nvCxnSpPr>
        <p:spPr>
          <a:xfrm>
            <a:off x="7615466" y="7292249"/>
            <a:ext cx="1364817" cy="748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>
            <a:stCxn id="9" idx="1"/>
          </p:cNvCxnSpPr>
          <p:nvPr/>
        </p:nvCxnSpPr>
        <p:spPr>
          <a:xfrm flipH="1">
            <a:off x="15833691" y="10766614"/>
            <a:ext cx="16934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12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58853" y="1170162"/>
            <a:ext cx="21947029" cy="2286265"/>
          </a:xfrm>
        </p:spPr>
        <p:txBody>
          <a:bodyPr>
            <a:normAutofit/>
          </a:bodyPr>
          <a:lstStyle/>
          <a:p>
            <a:r>
              <a:rPr lang="tr-TR" sz="6000" b="1" dirty="0" smtClean="0"/>
              <a:t>KURUMSAL İÇ DEĞERLENDİRME RAPORU</a:t>
            </a:r>
            <a:br>
              <a:rPr lang="tr-TR" sz="6000" b="1" dirty="0" smtClean="0"/>
            </a:br>
            <a:r>
              <a:rPr lang="tr-TR" sz="6000" b="1" dirty="0" smtClean="0"/>
              <a:t>(KİDR)</a:t>
            </a:r>
            <a:endParaRPr lang="tr-TR" sz="6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03562" y="3978474"/>
            <a:ext cx="17156598" cy="5904646"/>
          </a:xfrm>
        </p:spPr>
        <p:txBody>
          <a:bodyPr>
            <a:noAutofit/>
          </a:bodyPr>
          <a:lstStyle/>
          <a:p>
            <a:pPr marL="663575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4600" dirty="0" smtClean="0">
                <a:latin typeface="Arial"/>
                <a:cs typeface="Arial"/>
              </a:rPr>
              <a:t>29/06/2016 tarihinde tamamlanarak Yükseköğretim Kalite Kuruluna gönderildi.</a:t>
            </a:r>
          </a:p>
          <a:p>
            <a:pPr marL="663575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4600" dirty="0" smtClean="0">
                <a:latin typeface="Arial"/>
                <a:cs typeface="Arial"/>
              </a:rPr>
              <a:t>Bu rapora H.Ü. Kalite Komisyonu sayfasından </a:t>
            </a:r>
            <a:r>
              <a:rPr lang="tr-TR" sz="4600" dirty="0" smtClean="0">
                <a:latin typeface="Arial"/>
                <a:cs typeface="Arial"/>
                <a:hlinkClick r:id="rId3"/>
              </a:rPr>
              <a:t>ulaşılabilir.</a:t>
            </a:r>
            <a:endParaRPr lang="tr-TR" sz="4600" dirty="0">
              <a:latin typeface="Arial"/>
              <a:cs typeface="Arial"/>
            </a:endParaRPr>
          </a:p>
          <a:p>
            <a:pPr marL="663575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4600" dirty="0" smtClean="0">
                <a:latin typeface="Arial"/>
                <a:cs typeface="Arial"/>
              </a:rPr>
              <a:t>Kurumsal iç değerlendirme raporu altı ana başlıktan oluşmakta olup, </a:t>
            </a:r>
            <a:r>
              <a:rPr lang="tr-TR" sz="4600" b="1" dirty="0" smtClean="0">
                <a:latin typeface="Arial"/>
                <a:cs typeface="Arial"/>
              </a:rPr>
              <a:t>2015</a:t>
            </a:r>
            <a:r>
              <a:rPr lang="tr-TR" sz="4600" dirty="0" smtClean="0">
                <a:latin typeface="Arial"/>
                <a:cs typeface="Arial"/>
              </a:rPr>
              <a:t> yılını kapsamaktadır.</a:t>
            </a:r>
          </a:p>
          <a:p>
            <a:pPr marL="663575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4600" dirty="0" smtClean="0">
                <a:latin typeface="Arial"/>
                <a:cs typeface="Arial"/>
              </a:rPr>
              <a:t>Üniversitemiz 2016-2017 Eğitim-Öğretim yılı içerisinde kurumsal dış değerlendirme sürecine dahil olmak için </a:t>
            </a:r>
            <a:r>
              <a:rPr lang="tr-TR" sz="4600" dirty="0">
                <a:latin typeface="Arial"/>
                <a:cs typeface="Arial"/>
              </a:rPr>
              <a:t>Yükseköğretim Kalite Kuruluna başvuruda </a:t>
            </a:r>
            <a:r>
              <a:rPr lang="tr-TR" sz="4600" dirty="0" smtClean="0">
                <a:latin typeface="Arial"/>
                <a:cs typeface="Arial"/>
              </a:rPr>
              <a:t>bulundu. </a:t>
            </a:r>
          </a:p>
          <a:p>
            <a:pPr marL="663575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4600" b="1" dirty="0" smtClean="0">
                <a:latin typeface="Arial"/>
                <a:cs typeface="Arial"/>
              </a:rPr>
              <a:t>13-16 Şubat 2017 </a:t>
            </a:r>
            <a:r>
              <a:rPr lang="tr-TR" sz="4600" dirty="0" smtClean="0">
                <a:latin typeface="Arial"/>
                <a:cs typeface="Arial"/>
              </a:rPr>
              <a:t>tarihleri arasında üniversitemizin dış değerlendirmesi yapılacaktır.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314" y="2970362"/>
            <a:ext cx="7584846" cy="10073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DIŞ DEĞERLENDİRME</a:t>
            </a:r>
            <a:endParaRPr lang="tr-T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Bir yükseköğretim kurumunun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eğitim-öğretim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ve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araştırma faaliyetleri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ile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idari hizmetlerinin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kalitesinin, Yükseköğretim Kalite Kurulu tarafından yetkilendirilen dış değerlendiriciler veya Yükseköğretim Kurulunca tanınan, bağımsız Kalite Değerlendirme Tescil belgesine sahip dış değerlendirme kuruluşları tarafından yürütülen dış değerlendirme sürec</a:t>
            </a:r>
            <a:r>
              <a:rPr lang="tr-TR" dirty="0">
                <a:latin typeface="Arial" pitchFamily="34" charset="0"/>
                <a:cs typeface="Arial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6807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5490" y="1116145"/>
            <a:ext cx="21947029" cy="2286265"/>
          </a:xfrm>
        </p:spPr>
        <p:txBody>
          <a:bodyPr>
            <a:normAutofit/>
          </a:bodyPr>
          <a:lstStyle/>
          <a:p>
            <a:pPr algn="l"/>
            <a:r>
              <a:rPr lang="tr-TR" sz="6000" b="1" dirty="0" smtClean="0">
                <a:latin typeface="Arial" pitchFamily="34" charset="0"/>
                <a:cs typeface="Arial" pitchFamily="34" charset="0"/>
              </a:rPr>
              <a:t>KURUMSAL DIŞ DEĞERLENDİRME İLKELERİ</a:t>
            </a:r>
            <a:endParaRPr lang="tr-T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43522" y="2826346"/>
            <a:ext cx="17641960" cy="5904646"/>
          </a:xfrm>
        </p:spPr>
        <p:txBody>
          <a:bodyPr>
            <a:noAutofit/>
          </a:bodyPr>
          <a:lstStyle/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tr-TR" sz="4800" b="1" dirty="0">
                <a:latin typeface="Arial"/>
                <a:cs typeface="Arial"/>
              </a:rPr>
              <a:t>Kurum ne yapmaya çalışıyor?   </a:t>
            </a:r>
          </a:p>
          <a:p>
            <a:pPr marL="457200" lvl="0" indent="-457200" fontAlgn="base">
              <a:spcAft>
                <a:spcPts val="1200"/>
              </a:spcAft>
              <a:buNone/>
            </a:pPr>
            <a:r>
              <a:rPr lang="tr-TR" sz="4800" dirty="0">
                <a:latin typeface="Arial"/>
                <a:cs typeface="Arial"/>
              </a:rPr>
              <a:t>	</a:t>
            </a:r>
            <a:r>
              <a:rPr lang="tr-TR" sz="4800" i="1" dirty="0">
                <a:latin typeface="Arial"/>
                <a:cs typeface="Arial"/>
              </a:rPr>
              <a:t>(Kurumun misyonu ve hedefleri)</a:t>
            </a:r>
          </a:p>
          <a:p>
            <a:pPr marL="457200" lvl="0" indent="-457200" fontAlgn="base">
              <a:buFont typeface="Wingdings" panose="05000000000000000000" pitchFamily="2" charset="2"/>
              <a:buChar char="§"/>
            </a:pPr>
            <a:r>
              <a:rPr lang="tr-TR" sz="4800" b="1" dirty="0">
                <a:latin typeface="Arial"/>
                <a:cs typeface="Arial"/>
              </a:rPr>
              <a:t>Kurum misyon ve hedeflerine nasıl ulaşmaya çalışıyor?                                       </a:t>
            </a:r>
          </a:p>
          <a:p>
            <a:pPr marL="457200" indent="-457200" fontAlgn="base">
              <a:spcAft>
                <a:spcPts val="1200"/>
              </a:spcAft>
              <a:buNone/>
            </a:pPr>
            <a:r>
              <a:rPr lang="tr-TR" sz="4800" i="1" dirty="0">
                <a:latin typeface="Arial"/>
                <a:cs typeface="Arial"/>
              </a:rPr>
              <a:t>	(Kurumun yönetişim/</a:t>
            </a:r>
            <a:r>
              <a:rPr lang="tr-TR" sz="4800" i="1" dirty="0" err="1">
                <a:latin typeface="Arial"/>
                <a:cs typeface="Arial"/>
              </a:rPr>
              <a:t>organizasyonel</a:t>
            </a:r>
            <a:r>
              <a:rPr lang="tr-TR" sz="4800" i="1" dirty="0">
                <a:latin typeface="Arial"/>
                <a:cs typeface="Arial"/>
              </a:rPr>
              <a:t> süreçleri ve faaliyetleri)</a:t>
            </a:r>
          </a:p>
          <a:p>
            <a:pPr marL="342900" indent="-342900" fontAlgn="base"/>
            <a:r>
              <a:rPr lang="tr-TR" sz="4800" b="1" dirty="0">
                <a:latin typeface="Arial"/>
                <a:cs typeface="Arial"/>
              </a:rPr>
              <a:t>Kurum misyon ve hedeflerine ulaştığına nasıl emin oluyor?     </a:t>
            </a:r>
          </a:p>
          <a:p>
            <a:pPr marL="457200" lvl="0" indent="-457200" fontAlgn="base">
              <a:spcAft>
                <a:spcPts val="1200"/>
              </a:spcAft>
              <a:buNone/>
            </a:pPr>
            <a:r>
              <a:rPr lang="tr-TR" sz="4800" i="1" dirty="0">
                <a:latin typeface="Arial"/>
                <a:cs typeface="Arial"/>
              </a:rPr>
              <a:t>	(Kalite güvencesi süreçleri, İç değerlendirme süreçleri)</a:t>
            </a:r>
          </a:p>
          <a:p>
            <a:pPr marL="342900" lvl="0" indent="-342900" fontAlgn="base"/>
            <a:r>
              <a:rPr lang="tr-TR" sz="4800" b="1" dirty="0" smtClean="0">
                <a:latin typeface="Arial"/>
                <a:cs typeface="Arial"/>
              </a:rPr>
              <a:t>Kurum </a:t>
            </a:r>
            <a:r>
              <a:rPr lang="tr-TR" sz="4800" b="1" dirty="0">
                <a:latin typeface="Arial"/>
                <a:cs typeface="Arial"/>
              </a:rPr>
              <a:t>geleceğe yönelik süreçlerini nasıl iyileştirmeyi planlıyor?</a:t>
            </a:r>
          </a:p>
          <a:p>
            <a:pPr marL="457200" indent="-457200" fontAlgn="base">
              <a:spcBef>
                <a:spcPts val="0"/>
              </a:spcBef>
              <a:buNone/>
            </a:pPr>
            <a:r>
              <a:rPr lang="tr-TR" sz="4800" i="1" dirty="0">
                <a:latin typeface="Arial"/>
                <a:cs typeface="Arial"/>
              </a:rPr>
              <a:t>	(Yükseköğretimin hızlı değişen gündemi kapsamında kurumun rekabet avantajını koruyabilmesi için sürekli </a:t>
            </a:r>
            <a:endParaRPr lang="tr-TR" sz="4800" i="1" dirty="0" smtClean="0">
              <a:latin typeface="Arial"/>
              <a:cs typeface="Arial"/>
            </a:endParaRPr>
          </a:p>
          <a:p>
            <a:pPr marL="457200" indent="-457200" fontAlgn="base">
              <a:spcBef>
                <a:spcPts val="0"/>
              </a:spcBef>
              <a:buNone/>
            </a:pPr>
            <a:r>
              <a:rPr lang="tr-TR" sz="4800" i="1" dirty="0" smtClean="0">
                <a:latin typeface="Arial"/>
                <a:cs typeface="Arial"/>
              </a:rPr>
              <a:t>   iyileşme faaliyetleri)</a:t>
            </a:r>
            <a:endParaRPr lang="tr-TR" sz="4800" i="1" dirty="0">
              <a:latin typeface="Arial"/>
              <a:cs typeface="Arial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395" y="1458195"/>
            <a:ext cx="6792194" cy="1227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678496"/>
              </p:ext>
            </p:extLst>
          </p:nvPr>
        </p:nvGraphicFramePr>
        <p:xfrm>
          <a:off x="1247578" y="2322290"/>
          <a:ext cx="21947188" cy="9931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40266" y="450082"/>
            <a:ext cx="12313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KURUMSAL DIŞ DEĞERLENDİRME</a:t>
            </a:r>
            <a:endParaRPr lang="en-US" sz="6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510124"/>
              </p:ext>
            </p:extLst>
          </p:nvPr>
        </p:nvGraphicFramePr>
        <p:xfrm>
          <a:off x="1723256" y="2886827"/>
          <a:ext cx="20550658" cy="9367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40266" y="522090"/>
            <a:ext cx="14833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rial"/>
                <a:cs typeface="Arial"/>
              </a:rPr>
              <a:t>KURUMSAL DIŞ DEĞERLENDİRME</a:t>
            </a:r>
            <a:endParaRPr lang="en-US" sz="6000" b="1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19586" y="882130"/>
            <a:ext cx="21947029" cy="2286265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latin typeface="Arial"/>
                <a:cs typeface="Arial"/>
              </a:rPr>
              <a:t>DOKÜMAN </a:t>
            </a:r>
            <a:r>
              <a:rPr lang="tr-TR" sz="6000" b="1" dirty="0" smtClean="0">
                <a:latin typeface="Arial"/>
                <a:cs typeface="Arial"/>
              </a:rPr>
              <a:t>İNCELEME</a:t>
            </a:r>
            <a:endParaRPr lang="tr-TR" sz="6000" b="1" dirty="0">
              <a:latin typeface="Arial"/>
              <a:cs typeface="Arial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47578" y="3186386"/>
            <a:ext cx="21947029" cy="5904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5400" dirty="0">
                <a:latin typeface="Arial"/>
                <a:cs typeface="Arial"/>
              </a:rPr>
              <a:t>Kurumun misyon, vizyon ve hedeflerinin yer aldığı ifadeler </a:t>
            </a:r>
            <a:r>
              <a:rPr lang="tr-TR" sz="5400" dirty="0" smtClean="0">
                <a:latin typeface="Arial"/>
                <a:cs typeface="Arial"/>
              </a:rPr>
              <a:t>doküman </a:t>
            </a:r>
            <a:r>
              <a:rPr lang="tr-TR" sz="5400" dirty="0">
                <a:latin typeface="Arial"/>
                <a:cs typeface="Arial"/>
              </a:rPr>
              <a:t>üzerinden incelenebilir. </a:t>
            </a:r>
            <a:endParaRPr lang="tr-TR" sz="5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tr-TR" sz="5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tr-TR" sz="5400" dirty="0" smtClean="0">
                <a:latin typeface="Arial"/>
                <a:cs typeface="Arial"/>
              </a:rPr>
              <a:t>Bu </a:t>
            </a:r>
            <a:r>
              <a:rPr lang="tr-TR" sz="5400" dirty="0">
                <a:latin typeface="Arial"/>
                <a:cs typeface="Arial"/>
              </a:rPr>
              <a:t>kapsamda </a:t>
            </a:r>
            <a:r>
              <a:rPr lang="tr-TR" sz="5400" dirty="0" smtClean="0">
                <a:latin typeface="Arial"/>
                <a:cs typeface="Arial"/>
              </a:rPr>
              <a:t>kurumla ilgili kullanılabilecek bilgi ve belgeler;</a:t>
            </a:r>
          </a:p>
          <a:p>
            <a:pPr marL="1622425" indent="-815975">
              <a:buFont typeface="Wingdings" panose="05000000000000000000" pitchFamily="2" charset="2"/>
              <a:buChar char="§"/>
            </a:pPr>
            <a:r>
              <a:rPr lang="tr-TR" sz="5400" dirty="0" smtClean="0">
                <a:latin typeface="Arial"/>
                <a:cs typeface="Arial"/>
              </a:rPr>
              <a:t>İstatistiksel bilgiler, </a:t>
            </a:r>
          </a:p>
          <a:p>
            <a:pPr marL="1622425" indent="-815975">
              <a:buFont typeface="Wingdings" panose="05000000000000000000" pitchFamily="2" charset="2"/>
              <a:buChar char="§"/>
            </a:pPr>
            <a:r>
              <a:rPr lang="tr-TR" sz="5400" dirty="0" smtClean="0">
                <a:latin typeface="Arial"/>
                <a:cs typeface="Arial"/>
              </a:rPr>
              <a:t>Grafik </a:t>
            </a:r>
            <a:r>
              <a:rPr lang="tr-TR" sz="5400" dirty="0">
                <a:latin typeface="Arial"/>
                <a:cs typeface="Arial"/>
              </a:rPr>
              <a:t>ve belgeler, </a:t>
            </a:r>
            <a:endParaRPr lang="tr-TR" sz="5400" dirty="0" smtClean="0">
              <a:latin typeface="Arial"/>
              <a:cs typeface="Arial"/>
            </a:endParaRPr>
          </a:p>
          <a:p>
            <a:pPr marL="1622425" indent="-815975">
              <a:buFont typeface="Wingdings" panose="05000000000000000000" pitchFamily="2" charset="2"/>
              <a:buChar char="§"/>
            </a:pPr>
            <a:r>
              <a:rPr lang="tr-TR" sz="5400" dirty="0" smtClean="0">
                <a:latin typeface="Arial"/>
                <a:cs typeface="Arial"/>
              </a:rPr>
              <a:t>Yıllık </a:t>
            </a:r>
            <a:r>
              <a:rPr lang="tr-TR" sz="5400" dirty="0">
                <a:latin typeface="Arial"/>
                <a:cs typeface="Arial"/>
              </a:rPr>
              <a:t>faaliyet raporları, </a:t>
            </a:r>
            <a:endParaRPr lang="tr-TR" sz="5400" dirty="0" smtClean="0">
              <a:latin typeface="Arial"/>
              <a:cs typeface="Arial"/>
            </a:endParaRPr>
          </a:p>
          <a:p>
            <a:pPr marL="1622425" indent="-815975">
              <a:buFont typeface="Wingdings" panose="05000000000000000000" pitchFamily="2" charset="2"/>
              <a:buChar char="§"/>
            </a:pPr>
            <a:r>
              <a:rPr lang="tr-TR" sz="5400" dirty="0" smtClean="0">
                <a:latin typeface="Arial"/>
                <a:cs typeface="Arial"/>
              </a:rPr>
              <a:t>Ödüller, </a:t>
            </a:r>
          </a:p>
          <a:p>
            <a:pPr marL="1622425" indent="-815975">
              <a:buFont typeface="Wingdings" panose="05000000000000000000" pitchFamily="2" charset="2"/>
              <a:buChar char="§"/>
            </a:pPr>
            <a:r>
              <a:rPr lang="tr-TR" sz="5400" dirty="0" smtClean="0">
                <a:latin typeface="Arial"/>
                <a:cs typeface="Arial"/>
              </a:rPr>
              <a:t>Öğrencilerin </a:t>
            </a:r>
            <a:r>
              <a:rPr lang="tr-TR" sz="5400" dirty="0">
                <a:latin typeface="Arial"/>
                <a:cs typeface="Arial"/>
              </a:rPr>
              <a:t>değerlendirme anketleri </a:t>
            </a:r>
            <a:endParaRPr lang="tr-TR" sz="5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125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47578" y="1260161"/>
            <a:ext cx="21947029" cy="2286265"/>
          </a:xfrm>
        </p:spPr>
        <p:txBody>
          <a:bodyPr>
            <a:normAutofit/>
          </a:bodyPr>
          <a:lstStyle/>
          <a:p>
            <a:r>
              <a:rPr lang="tr-TR" sz="7200" b="1" dirty="0" smtClean="0"/>
              <a:t>GÖZLEM</a:t>
            </a:r>
            <a:endParaRPr lang="tr-TR" sz="7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47578" y="3906466"/>
            <a:ext cx="21947029" cy="5904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6000" dirty="0">
                <a:latin typeface="Arial"/>
                <a:cs typeface="Arial"/>
              </a:rPr>
              <a:t>Ziyaret </a:t>
            </a:r>
            <a:r>
              <a:rPr lang="tr-TR" sz="6000" dirty="0" smtClean="0">
                <a:latin typeface="Arial"/>
                <a:cs typeface="Arial"/>
              </a:rPr>
              <a:t>sırasında </a:t>
            </a:r>
            <a:r>
              <a:rPr lang="tr-TR" sz="6000" dirty="0">
                <a:latin typeface="Arial"/>
                <a:cs typeface="Arial"/>
              </a:rPr>
              <a:t>ortak kullanıma açık alanlar ile akademik ve idari birimlerin uygunluğu gözlem yöntemiyle </a:t>
            </a:r>
            <a:r>
              <a:rPr lang="tr-TR" sz="6000" dirty="0" smtClean="0">
                <a:latin typeface="Arial"/>
                <a:cs typeface="Arial"/>
              </a:rPr>
              <a:t>incelenebilir</a:t>
            </a:r>
            <a:r>
              <a:rPr lang="tr-TR" sz="6000" dirty="0">
                <a:latin typeface="Arial"/>
                <a:cs typeface="Arial"/>
              </a:rPr>
              <a:t>. </a:t>
            </a:r>
            <a:endParaRPr lang="tr-TR" sz="6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tr-TR" sz="60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tr-TR" sz="6000" dirty="0" smtClean="0">
                <a:latin typeface="Arial"/>
                <a:cs typeface="Arial"/>
              </a:rPr>
              <a:t>Bu </a:t>
            </a:r>
            <a:r>
              <a:rPr lang="tr-TR" sz="6000" dirty="0">
                <a:latin typeface="Arial"/>
                <a:cs typeface="Arial"/>
              </a:rPr>
              <a:t>kapsamda ziyaret edilen yerlerde </a:t>
            </a:r>
            <a:r>
              <a:rPr lang="tr-TR" sz="6000" dirty="0" smtClean="0">
                <a:latin typeface="Arial"/>
                <a:cs typeface="Arial"/>
              </a:rPr>
              <a:t>değerlendirilecek konular;</a:t>
            </a:r>
          </a:p>
          <a:p>
            <a:pPr marL="1622425" indent="-815975">
              <a:buFont typeface="Wingdings" panose="05000000000000000000" pitchFamily="2" charset="2"/>
              <a:buChar char="§"/>
            </a:pPr>
            <a:r>
              <a:rPr lang="tr-TR" sz="6000" dirty="0">
                <a:latin typeface="Arial"/>
                <a:cs typeface="Arial"/>
              </a:rPr>
              <a:t>D</a:t>
            </a:r>
            <a:r>
              <a:rPr lang="tr-TR" sz="6000" dirty="0" smtClean="0">
                <a:latin typeface="Arial"/>
                <a:cs typeface="Arial"/>
              </a:rPr>
              <a:t>osya </a:t>
            </a:r>
            <a:r>
              <a:rPr lang="tr-TR" sz="6000" dirty="0">
                <a:latin typeface="Arial"/>
                <a:cs typeface="Arial"/>
              </a:rPr>
              <a:t>ve kayıtların gizliliği ve güvenliğinin nasıl sağlandığı, </a:t>
            </a:r>
          </a:p>
          <a:p>
            <a:pPr marL="1622425" indent="-815975">
              <a:buFont typeface="Wingdings" panose="05000000000000000000" pitchFamily="2" charset="2"/>
              <a:buChar char="§"/>
            </a:pPr>
            <a:r>
              <a:rPr lang="tr-TR" sz="6000" dirty="0">
                <a:latin typeface="Arial"/>
                <a:cs typeface="Arial"/>
              </a:rPr>
              <a:t>D</a:t>
            </a:r>
            <a:r>
              <a:rPr lang="tr-TR" sz="6000" dirty="0" smtClean="0">
                <a:latin typeface="Arial"/>
                <a:cs typeface="Arial"/>
              </a:rPr>
              <a:t>osyalar </a:t>
            </a:r>
            <a:r>
              <a:rPr lang="tr-TR" sz="6000" dirty="0">
                <a:latin typeface="Arial"/>
                <a:cs typeface="Arial"/>
              </a:rPr>
              <a:t>elektronik ortamda tutuluyor ise yedekleme ve hizmet sağlama (sunucu) faaliyetlerinin nasıl </a:t>
            </a:r>
            <a:r>
              <a:rPr lang="tr-TR" sz="6000" dirty="0" smtClean="0">
                <a:latin typeface="Arial"/>
                <a:cs typeface="Arial"/>
              </a:rPr>
              <a:t>yapıldığı. </a:t>
            </a:r>
            <a:endParaRPr lang="tr-TR" sz="6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03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31554" y="1170162"/>
            <a:ext cx="21947029" cy="2286265"/>
          </a:xfrm>
        </p:spPr>
        <p:txBody>
          <a:bodyPr>
            <a:normAutofit/>
          </a:bodyPr>
          <a:lstStyle/>
          <a:p>
            <a:r>
              <a:rPr lang="tr-TR" sz="6000" b="1" dirty="0" smtClean="0"/>
              <a:t>GÖRÜŞME/MÜLAKAT</a:t>
            </a:r>
            <a:endParaRPr lang="tr-TR" sz="6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75570" y="3186386"/>
            <a:ext cx="21947029" cy="5904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400" dirty="0">
                <a:latin typeface="Arial" pitchFamily="34" charset="0"/>
                <a:cs typeface="Arial" pitchFamily="34" charset="0"/>
              </a:rPr>
              <a:t>Ziyaret sırasında kurumun tüm iç ve dış paydaşlarıyla birebir veya toplu halde görüşmeler yapılarak bu yolla bazı incelemeler yapılabilir ve veri toplanabilir. </a:t>
            </a:r>
            <a:endParaRPr lang="tr-TR" sz="4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sz="4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4400" dirty="0" smtClean="0">
                <a:latin typeface="Arial" pitchFamily="34" charset="0"/>
                <a:cs typeface="Arial" pitchFamily="34" charset="0"/>
              </a:rPr>
              <a:t>Bu kapsamda yapılabilecek görüşmeler; </a:t>
            </a:r>
          </a:p>
          <a:p>
            <a:pPr marL="1622425" indent="-815975">
              <a:buFont typeface="Wingdings" panose="05000000000000000000" pitchFamily="2" charset="2"/>
              <a:buChar char="§"/>
            </a:pPr>
            <a:r>
              <a:rPr lang="tr-TR" sz="4400" dirty="0" smtClean="0">
                <a:latin typeface="Arial" pitchFamily="34" charset="0"/>
                <a:cs typeface="Arial" pitchFamily="34" charset="0"/>
              </a:rPr>
              <a:t>Bazı iç ve dış paydaşlar,</a:t>
            </a:r>
          </a:p>
          <a:p>
            <a:pPr marL="1622425" indent="-815975">
              <a:buFont typeface="Wingdings" panose="05000000000000000000" pitchFamily="2" charset="2"/>
              <a:buChar char="§"/>
            </a:pPr>
            <a:r>
              <a:rPr lang="tr-TR" sz="4400" dirty="0" smtClean="0">
                <a:latin typeface="Arial" pitchFamily="34" charset="0"/>
                <a:cs typeface="Arial" pitchFamily="34" charset="0"/>
              </a:rPr>
              <a:t>Yönetici kadrosu,</a:t>
            </a:r>
          </a:p>
          <a:p>
            <a:pPr marL="1622425" indent="-815975">
              <a:buFont typeface="Wingdings" panose="05000000000000000000" pitchFamily="2" charset="2"/>
              <a:buChar char="§"/>
            </a:pPr>
            <a:r>
              <a:rPr lang="tr-TR" sz="4400" dirty="0" smtClean="0">
                <a:latin typeface="Arial" pitchFamily="34" charset="0"/>
                <a:cs typeface="Arial" pitchFamily="34" charset="0"/>
              </a:rPr>
              <a:t>Akademik ve idari personel, </a:t>
            </a:r>
          </a:p>
          <a:p>
            <a:pPr marL="1622425" indent="-815975">
              <a:buFont typeface="Wingdings" panose="05000000000000000000" pitchFamily="2" charset="2"/>
              <a:buChar char="§"/>
            </a:pPr>
            <a:r>
              <a:rPr lang="tr-TR" sz="4400" dirty="0" smtClean="0">
                <a:latin typeface="Arial" pitchFamily="34" charset="0"/>
                <a:cs typeface="Arial" pitchFamily="34" charset="0"/>
              </a:rPr>
              <a:t>Öğrenci İşleri ve Personel Dairesi Başkanlıkları,</a:t>
            </a:r>
          </a:p>
          <a:p>
            <a:pPr marL="1622425" indent="-815975">
              <a:buFont typeface="Wingdings" panose="05000000000000000000" pitchFamily="2" charset="2"/>
              <a:buChar char="§"/>
            </a:pPr>
            <a:r>
              <a:rPr lang="tr-TR" sz="4400" dirty="0" smtClean="0">
                <a:latin typeface="Arial" pitchFamily="34" charset="0"/>
                <a:cs typeface="Arial" pitchFamily="34" charset="0"/>
              </a:rPr>
              <a:t>Öğrenciler ve öğrenci temsilcileri, </a:t>
            </a:r>
          </a:p>
          <a:p>
            <a:pPr marL="1622425" indent="-815975">
              <a:buFont typeface="Wingdings" panose="05000000000000000000" pitchFamily="2" charset="2"/>
              <a:buChar char="§"/>
            </a:pPr>
            <a:r>
              <a:rPr lang="tr-TR" sz="4400" dirty="0" smtClean="0">
                <a:latin typeface="Arial" pitchFamily="34" charset="0"/>
                <a:cs typeface="Arial" pitchFamily="34" charset="0"/>
              </a:rPr>
              <a:t>Öğrencilerin hizmet aldıkları birimlerle (Sağlık, Kültür ve Spor Dairesi Başkanlığı, Kütüphane ve Dokümantasyon Dairesi Başkanlığı, Kariyer Merkezi, Engelli Öğrenci Birimi vb.) </a:t>
            </a:r>
          </a:p>
        </p:txBody>
      </p:sp>
    </p:spTree>
    <p:extLst>
      <p:ext uri="{BB962C8B-B14F-4D97-AF65-F5344CB8AC3E}">
        <p14:creationId xmlns:p14="http://schemas.microsoft.com/office/powerpoint/2010/main" val="402649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SUNUM İÇERİĞİ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600" dirty="0">
                <a:latin typeface="Arial" panose="020B0604020202020204" pitchFamily="34" charset="0"/>
                <a:cs typeface="Arial" panose="020B0604020202020204" pitchFamily="34" charset="0"/>
              </a:rPr>
              <a:t>Yükseköğretim Kalite Güvencesi </a:t>
            </a:r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Yönetmeliği</a:t>
            </a:r>
          </a:p>
          <a:p>
            <a:r>
              <a:rPr lang="en-US" sz="6600" dirty="0" err="1" smtClean="0">
                <a:latin typeface="Arial"/>
                <a:cs typeface="Arial"/>
              </a:rPr>
              <a:t>Kurumsal</a:t>
            </a:r>
            <a:r>
              <a:rPr lang="en-US" sz="6600" dirty="0" smtClean="0">
                <a:latin typeface="Arial"/>
                <a:cs typeface="Arial"/>
              </a:rPr>
              <a:t>  </a:t>
            </a:r>
            <a:r>
              <a:rPr lang="en-US" sz="6600" dirty="0" err="1" smtClean="0">
                <a:latin typeface="Arial"/>
                <a:cs typeface="Arial"/>
              </a:rPr>
              <a:t>İç</a:t>
            </a:r>
            <a:r>
              <a:rPr lang="en-US" sz="6600" dirty="0" smtClean="0">
                <a:latin typeface="Arial"/>
                <a:cs typeface="Arial"/>
              </a:rPr>
              <a:t> </a:t>
            </a:r>
            <a:r>
              <a:rPr lang="en-US" sz="6600" dirty="0" err="1" smtClean="0">
                <a:latin typeface="Arial"/>
                <a:cs typeface="Arial"/>
              </a:rPr>
              <a:t>Değerlendirme</a:t>
            </a:r>
            <a:r>
              <a:rPr lang="en-US" sz="6600" dirty="0" smtClean="0">
                <a:latin typeface="Arial"/>
                <a:cs typeface="Arial"/>
              </a:rPr>
              <a:t> </a:t>
            </a:r>
            <a:r>
              <a:rPr lang="en-US" sz="6600" dirty="0" err="1" smtClean="0">
                <a:latin typeface="Arial"/>
                <a:cs typeface="Arial"/>
              </a:rPr>
              <a:t>Süreci</a:t>
            </a:r>
            <a:endParaRPr lang="en-US" sz="6600" dirty="0" smtClean="0">
              <a:latin typeface="Arial"/>
              <a:cs typeface="Arial"/>
            </a:endParaRPr>
          </a:p>
          <a:p>
            <a:r>
              <a:rPr lang="en-US" sz="6600" dirty="0" err="1" smtClean="0">
                <a:latin typeface="Arial"/>
                <a:cs typeface="Arial"/>
              </a:rPr>
              <a:t>Kurumsal</a:t>
            </a:r>
            <a:r>
              <a:rPr lang="en-US" sz="6600" dirty="0" smtClean="0">
                <a:latin typeface="Arial"/>
                <a:cs typeface="Arial"/>
              </a:rPr>
              <a:t> </a:t>
            </a:r>
            <a:r>
              <a:rPr lang="en-US" sz="6600" dirty="0" err="1" smtClean="0">
                <a:latin typeface="Arial"/>
                <a:cs typeface="Arial"/>
              </a:rPr>
              <a:t>Dış</a:t>
            </a:r>
            <a:r>
              <a:rPr lang="en-US" sz="6600" dirty="0" smtClean="0">
                <a:latin typeface="Arial"/>
                <a:cs typeface="Arial"/>
              </a:rPr>
              <a:t> </a:t>
            </a:r>
            <a:r>
              <a:rPr lang="en-US" sz="6600" dirty="0" err="1" smtClean="0">
                <a:latin typeface="Arial"/>
                <a:cs typeface="Arial"/>
              </a:rPr>
              <a:t>Değerlendirme</a:t>
            </a:r>
            <a:r>
              <a:rPr lang="en-US" sz="6600" dirty="0" smtClean="0">
                <a:latin typeface="Arial"/>
                <a:cs typeface="Arial"/>
              </a:rPr>
              <a:t> </a:t>
            </a:r>
            <a:r>
              <a:rPr lang="en-US" sz="6600" dirty="0" err="1" smtClean="0">
                <a:latin typeface="Arial"/>
                <a:cs typeface="Arial"/>
              </a:rPr>
              <a:t>Süreci</a:t>
            </a:r>
            <a:endParaRPr lang="en-US" sz="6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9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75837" y="1314178"/>
            <a:ext cx="21947029" cy="2286265"/>
          </a:xfrm>
        </p:spPr>
        <p:txBody>
          <a:bodyPr>
            <a:normAutofit/>
          </a:bodyPr>
          <a:lstStyle/>
          <a:p>
            <a:r>
              <a:rPr lang="tr-TR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DİĞER YÖNTEMLER </a:t>
            </a:r>
            <a:endParaRPr lang="tr-T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68314" y="3762460"/>
            <a:ext cx="21947029" cy="5904646"/>
          </a:xfrm>
        </p:spPr>
        <p:txBody>
          <a:bodyPr>
            <a:noAutofit/>
          </a:bodyPr>
          <a:lstStyle/>
          <a:p>
            <a:pPr marL="1622425" indent="-815975">
              <a:buFont typeface="Wingdings" panose="05000000000000000000" pitchFamily="2" charset="2"/>
              <a:buChar char="§"/>
            </a:pPr>
            <a:r>
              <a:rPr lang="tr-TR" sz="5400" dirty="0" smtClean="0">
                <a:latin typeface="Arial"/>
                <a:cs typeface="Arial"/>
              </a:rPr>
              <a:t>Kurum </a:t>
            </a:r>
            <a:r>
              <a:rPr lang="tr-TR" sz="5400" dirty="0">
                <a:latin typeface="Arial"/>
                <a:cs typeface="Arial"/>
              </a:rPr>
              <a:t>personeli ve öğrencilerin sözlü/yazılı yorumları, </a:t>
            </a:r>
          </a:p>
          <a:p>
            <a:pPr marL="1622425" indent="-815975">
              <a:buFont typeface="Wingdings" panose="05000000000000000000" pitchFamily="2" charset="2"/>
              <a:buChar char="§"/>
            </a:pPr>
            <a:r>
              <a:rPr lang="tr-TR" sz="5400" dirty="0">
                <a:latin typeface="Arial"/>
                <a:cs typeface="Arial"/>
              </a:rPr>
              <a:t>İ</a:t>
            </a:r>
            <a:r>
              <a:rPr lang="tr-TR" sz="5400" dirty="0" smtClean="0">
                <a:latin typeface="Arial"/>
                <a:cs typeface="Arial"/>
              </a:rPr>
              <a:t>şe </a:t>
            </a:r>
            <a:r>
              <a:rPr lang="tr-TR" sz="5400" dirty="0">
                <a:latin typeface="Arial"/>
                <a:cs typeface="Arial"/>
              </a:rPr>
              <a:t>alım gibi süreçlerin nasıl yapıldığının örnek uygulama ile gösterilmesi, </a:t>
            </a:r>
          </a:p>
          <a:p>
            <a:pPr marL="1622425" indent="-815975">
              <a:buFont typeface="Wingdings" panose="05000000000000000000" pitchFamily="2" charset="2"/>
              <a:buChar char="§"/>
            </a:pPr>
            <a:r>
              <a:rPr lang="tr-TR" sz="5400" dirty="0">
                <a:latin typeface="Arial"/>
                <a:cs typeface="Arial"/>
              </a:rPr>
              <a:t>K</a:t>
            </a:r>
            <a:r>
              <a:rPr lang="tr-TR" sz="5400" dirty="0" smtClean="0">
                <a:latin typeface="Arial"/>
                <a:cs typeface="Arial"/>
              </a:rPr>
              <a:t>uruma </a:t>
            </a:r>
            <a:r>
              <a:rPr lang="tr-TR" sz="5400" dirty="0">
                <a:latin typeface="Arial"/>
                <a:cs typeface="Arial"/>
              </a:rPr>
              <a:t>ilişkin güncel katalog, </a:t>
            </a:r>
          </a:p>
          <a:p>
            <a:pPr marL="1622425" indent="-815975">
              <a:buFont typeface="Wingdings" panose="05000000000000000000" pitchFamily="2" charset="2"/>
              <a:buChar char="§"/>
            </a:pPr>
            <a:r>
              <a:rPr lang="tr-TR" sz="5400" dirty="0">
                <a:latin typeface="Arial"/>
                <a:cs typeface="Arial"/>
              </a:rPr>
              <a:t>T</a:t>
            </a:r>
            <a:r>
              <a:rPr lang="tr-TR" sz="5400" dirty="0" smtClean="0">
                <a:latin typeface="Arial"/>
                <a:cs typeface="Arial"/>
              </a:rPr>
              <a:t>anıtıcı </a:t>
            </a:r>
            <a:r>
              <a:rPr lang="tr-TR" sz="5400" dirty="0">
                <a:latin typeface="Arial"/>
                <a:cs typeface="Arial"/>
              </a:rPr>
              <a:t>belgeler, </a:t>
            </a:r>
          </a:p>
          <a:p>
            <a:pPr marL="1622425" indent="-815975">
              <a:buFont typeface="Wingdings" panose="05000000000000000000" pitchFamily="2" charset="2"/>
              <a:buChar char="§"/>
            </a:pPr>
            <a:r>
              <a:rPr lang="tr-TR" sz="5400" dirty="0">
                <a:latin typeface="Arial"/>
                <a:cs typeface="Arial"/>
              </a:rPr>
              <a:t>K</a:t>
            </a:r>
            <a:r>
              <a:rPr lang="tr-TR" sz="5400" dirty="0" smtClean="0">
                <a:latin typeface="Arial"/>
                <a:cs typeface="Arial"/>
              </a:rPr>
              <a:t>uruma </a:t>
            </a:r>
            <a:r>
              <a:rPr lang="tr-TR" sz="5400" dirty="0">
                <a:latin typeface="Arial"/>
                <a:cs typeface="Arial"/>
              </a:rPr>
              <a:t>ait haberler, </a:t>
            </a:r>
          </a:p>
          <a:p>
            <a:pPr marL="1622425" indent="-815975">
              <a:buFont typeface="Wingdings" panose="05000000000000000000" pitchFamily="2" charset="2"/>
              <a:buChar char="§"/>
            </a:pPr>
            <a:r>
              <a:rPr lang="tr-TR" sz="5400" dirty="0">
                <a:latin typeface="Arial"/>
                <a:cs typeface="Arial"/>
              </a:rPr>
              <a:t>K</a:t>
            </a:r>
            <a:r>
              <a:rPr lang="tr-TR" sz="5400" dirty="0" smtClean="0">
                <a:latin typeface="Arial"/>
                <a:cs typeface="Arial"/>
              </a:rPr>
              <a:t>urumun </a:t>
            </a:r>
            <a:r>
              <a:rPr lang="tr-TR" sz="5400" dirty="0">
                <a:latin typeface="Arial"/>
                <a:cs typeface="Arial"/>
              </a:rPr>
              <a:t>iç ve dış paydaşlarla ilişkileriyle ilgili kanıtlar (proje, toplantı, sergi vb.) </a:t>
            </a:r>
            <a:r>
              <a:rPr lang="tr-TR" sz="5400" dirty="0" smtClean="0">
                <a:latin typeface="Arial"/>
                <a:cs typeface="Arial"/>
              </a:rPr>
              <a:t>halkla </a:t>
            </a:r>
            <a:r>
              <a:rPr lang="tr-TR" sz="5400" dirty="0">
                <a:latin typeface="Arial"/>
                <a:cs typeface="Arial"/>
              </a:rPr>
              <a:t>ilişkiler kapsamındaki </a:t>
            </a:r>
            <a:r>
              <a:rPr lang="tr-TR" sz="5400" dirty="0" smtClean="0">
                <a:latin typeface="Arial"/>
                <a:cs typeface="Arial"/>
              </a:rPr>
              <a:t>faaliyetler.</a:t>
            </a:r>
            <a:endParaRPr lang="tr-TR" sz="5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9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756791"/>
              </p:ext>
            </p:extLst>
          </p:nvPr>
        </p:nvGraphicFramePr>
        <p:xfrm>
          <a:off x="1219200" y="2322290"/>
          <a:ext cx="21947188" cy="9931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19586" y="1314178"/>
            <a:ext cx="21947029" cy="2286265"/>
          </a:xfrm>
        </p:spPr>
        <p:txBody>
          <a:bodyPr>
            <a:normAutofit/>
          </a:bodyPr>
          <a:lstStyle/>
          <a:p>
            <a:r>
              <a:rPr lang="tr-TR" sz="6600" b="1" dirty="0" smtClean="0"/>
              <a:t>DIŞ DEĞERLENDİRME</a:t>
            </a:r>
            <a:endParaRPr lang="tr-TR" sz="6600" b="1" dirty="0"/>
          </a:p>
        </p:txBody>
      </p:sp>
    </p:spTree>
    <p:extLst>
      <p:ext uri="{BB962C8B-B14F-4D97-AF65-F5344CB8AC3E}">
        <p14:creationId xmlns:p14="http://schemas.microsoft.com/office/powerpoint/2010/main" val="26066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75570" y="1242170"/>
            <a:ext cx="21947029" cy="2286265"/>
          </a:xfrm>
        </p:spPr>
        <p:txBody>
          <a:bodyPr>
            <a:normAutofit/>
          </a:bodyPr>
          <a:lstStyle/>
          <a:p>
            <a:pPr marL="0" indent="0"/>
            <a:r>
              <a:rPr lang="tr-TR" sz="6600" b="1" dirty="0" smtClean="0">
                <a:latin typeface="Arial"/>
                <a:cs typeface="Arial"/>
              </a:rPr>
              <a:t>AKADEMİK BİRİM ZİYARETİ</a:t>
            </a:r>
            <a:endParaRPr lang="tr-TR" sz="6600" b="1" dirty="0">
              <a:latin typeface="Arial"/>
              <a:cs typeface="Arial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19586" y="3546426"/>
            <a:ext cx="21947029" cy="590464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6600" dirty="0" smtClean="0">
                <a:latin typeface="Arial"/>
                <a:cs typeface="Arial"/>
              </a:rPr>
              <a:t>Kurumun büyüklüğüne bağlı olarak gerekli görüldüğü durumlarda, değerlendirme takımı, en az iki kişilik gruplara ayrılarak eş zamanlı olarak farklı akademik birimlere ziyaret gerçekleştirebilir.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6600" dirty="0" smtClean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6600" dirty="0" smtClean="0">
                <a:latin typeface="Arial"/>
                <a:cs typeface="Arial"/>
              </a:rPr>
              <a:t>Değerlendirme takımı üyeleri, birimlerin işleyişi ile ilgili net olarak anlaşılamayan hususları ortaya koyarak açıklığa kavuşturulmasını isteyebilir.</a:t>
            </a:r>
          </a:p>
        </p:txBody>
      </p:sp>
    </p:spTree>
    <p:extLst>
      <p:ext uri="{BB962C8B-B14F-4D97-AF65-F5344CB8AC3E}">
        <p14:creationId xmlns:p14="http://schemas.microsoft.com/office/powerpoint/2010/main" val="16279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91594" y="1764217"/>
            <a:ext cx="21947029" cy="2286265"/>
          </a:xfrm>
        </p:spPr>
        <p:txBody>
          <a:bodyPr>
            <a:noAutofit/>
          </a:bodyPr>
          <a:lstStyle/>
          <a:p>
            <a:pPr marL="0" indent="0"/>
            <a:r>
              <a:rPr lang="tr-TR" sz="6000" b="1" dirty="0" smtClean="0"/>
              <a:t>BİRİM YÖNETİCİLERİ (DEKAN, DEKAN YARDIMCILARI, AKADEMİK BİRİM SEKRETERİ)</a:t>
            </a:r>
            <a:br>
              <a:rPr lang="tr-TR" sz="6000" b="1" dirty="0" smtClean="0"/>
            </a:br>
            <a:r>
              <a:rPr lang="tr-TR" sz="6000" b="1" dirty="0" smtClean="0"/>
              <a:t>45 </a:t>
            </a:r>
            <a:r>
              <a:rPr lang="tr-TR" sz="6000" b="1" dirty="0" err="1" smtClean="0"/>
              <a:t>dk</a:t>
            </a:r>
            <a:r>
              <a:rPr lang="tr-TR" sz="6000" b="1" dirty="0" smtClean="0"/>
              <a:t>.</a:t>
            </a:r>
            <a:endParaRPr lang="tr-TR" sz="6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47578" y="4554548"/>
            <a:ext cx="21947029" cy="5904646"/>
          </a:xfrm>
        </p:spPr>
        <p:txBody>
          <a:bodyPr>
            <a:noAutofit/>
          </a:bodyPr>
          <a:lstStyle/>
          <a:p>
            <a:pPr marL="1371600" indent="-571500">
              <a:buFont typeface="Wingdings" panose="05000000000000000000" pitchFamily="2" charset="2"/>
              <a:buChar char="§"/>
            </a:pPr>
            <a:r>
              <a:rPr lang="tr-TR" sz="6000" dirty="0">
                <a:latin typeface="Arial"/>
                <a:cs typeface="Arial"/>
              </a:rPr>
              <a:t>K</a:t>
            </a:r>
            <a:r>
              <a:rPr lang="tr-TR" sz="6000" dirty="0" smtClean="0">
                <a:latin typeface="Arial"/>
                <a:cs typeface="Arial"/>
              </a:rPr>
              <a:t>alite süreçlerinin birim(</a:t>
            </a:r>
            <a:r>
              <a:rPr lang="tr-TR" sz="6000" dirty="0" err="1" smtClean="0">
                <a:latin typeface="Arial"/>
                <a:cs typeface="Arial"/>
              </a:rPr>
              <a:t>ler</a:t>
            </a:r>
            <a:r>
              <a:rPr lang="tr-TR" sz="6000" dirty="0" smtClean="0">
                <a:latin typeface="Arial"/>
                <a:cs typeface="Arial"/>
              </a:rPr>
              <a:t>)le yayılımı, </a:t>
            </a:r>
          </a:p>
          <a:p>
            <a:pPr marL="1371600" indent="-571500">
              <a:buFont typeface="Wingdings" panose="05000000000000000000" pitchFamily="2" charset="2"/>
              <a:buChar char="§"/>
            </a:pPr>
            <a:r>
              <a:rPr lang="tr-TR" sz="6000" dirty="0">
                <a:latin typeface="Arial"/>
                <a:cs typeface="Arial"/>
              </a:rPr>
              <a:t>B</a:t>
            </a:r>
            <a:r>
              <a:rPr lang="tr-TR" sz="6000" dirty="0" smtClean="0">
                <a:latin typeface="Arial"/>
                <a:cs typeface="Arial"/>
              </a:rPr>
              <a:t>irimlerin hedefleri ve bu hedeflerin kurumun stratejik hedefleri içerisindeki yeri, </a:t>
            </a:r>
          </a:p>
          <a:p>
            <a:pPr marL="1371600" indent="-571500">
              <a:buFont typeface="Wingdings" panose="05000000000000000000" pitchFamily="2" charset="2"/>
              <a:buChar char="§"/>
            </a:pPr>
            <a:r>
              <a:rPr lang="tr-TR" sz="6000" dirty="0">
                <a:latin typeface="Arial"/>
                <a:cs typeface="Arial"/>
              </a:rPr>
              <a:t>P</a:t>
            </a:r>
            <a:r>
              <a:rPr lang="tr-TR" sz="6000" dirty="0" smtClean="0">
                <a:latin typeface="Arial"/>
                <a:cs typeface="Arial"/>
              </a:rPr>
              <a:t>aydaşların süreçlere katılımı, </a:t>
            </a:r>
          </a:p>
          <a:p>
            <a:pPr marL="1371600" indent="-571500">
              <a:buFont typeface="Wingdings" panose="05000000000000000000" pitchFamily="2" charset="2"/>
              <a:buChar char="§"/>
            </a:pPr>
            <a:r>
              <a:rPr lang="tr-TR" sz="6000" dirty="0" smtClean="0">
                <a:latin typeface="Arial"/>
                <a:cs typeface="Arial"/>
              </a:rPr>
              <a:t>Birim(</a:t>
            </a:r>
            <a:r>
              <a:rPr lang="tr-TR" sz="6000" dirty="0" err="1" smtClean="0">
                <a:latin typeface="Arial"/>
                <a:cs typeface="Arial"/>
              </a:rPr>
              <a:t>ler</a:t>
            </a:r>
            <a:r>
              <a:rPr lang="tr-TR" sz="6000" dirty="0" smtClean="0">
                <a:latin typeface="Arial"/>
                <a:cs typeface="Arial"/>
              </a:rPr>
              <a:t>) kapsamındaki programların öğrenme çıktıları, </a:t>
            </a:r>
          </a:p>
          <a:p>
            <a:pPr marL="1371600" indent="-571500">
              <a:buFont typeface="Wingdings" panose="05000000000000000000" pitchFamily="2" charset="2"/>
              <a:buChar char="§"/>
            </a:pPr>
            <a:r>
              <a:rPr lang="tr-TR" sz="6000" dirty="0" smtClean="0">
                <a:latin typeface="Arial"/>
                <a:cs typeface="Arial"/>
              </a:rPr>
              <a:t>Ar-Ge kapsamındaki faaliyetler ve sürekli iyileşme çalışmaları</a:t>
            </a:r>
          </a:p>
        </p:txBody>
      </p:sp>
    </p:spTree>
    <p:extLst>
      <p:ext uri="{BB962C8B-B14F-4D97-AF65-F5344CB8AC3E}">
        <p14:creationId xmlns:p14="http://schemas.microsoft.com/office/powerpoint/2010/main" val="16279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91594" y="378074"/>
            <a:ext cx="21947029" cy="2286265"/>
          </a:xfrm>
        </p:spPr>
        <p:txBody>
          <a:bodyPr>
            <a:normAutofit/>
          </a:bodyPr>
          <a:lstStyle/>
          <a:p>
            <a:pPr marL="0" indent="0"/>
            <a:r>
              <a:rPr lang="tr-TR" sz="6600" b="1" dirty="0" smtClean="0"/>
              <a:t/>
            </a:r>
            <a:br>
              <a:rPr lang="tr-TR" sz="6600" b="1" dirty="0" smtClean="0"/>
            </a:br>
            <a:r>
              <a:rPr lang="tr-TR" sz="6600" b="1" dirty="0" smtClean="0"/>
              <a:t>AKADEMİK </a:t>
            </a:r>
            <a:r>
              <a:rPr lang="tr-TR" sz="6600" b="1" dirty="0" smtClean="0"/>
              <a:t>PERSONEL- 60 </a:t>
            </a:r>
            <a:r>
              <a:rPr lang="tr-TR" sz="6600" b="1" dirty="0"/>
              <a:t>D</a:t>
            </a:r>
            <a:r>
              <a:rPr lang="tr-TR" sz="6600" b="1" dirty="0" smtClean="0"/>
              <a:t>k.</a:t>
            </a:r>
            <a:endParaRPr lang="tr-TR" sz="6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15530" y="2466306"/>
            <a:ext cx="21947029" cy="590464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6000" dirty="0">
                <a:latin typeface="Arial"/>
                <a:cs typeface="Arial"/>
              </a:rPr>
              <a:t>T</a:t>
            </a:r>
            <a:r>
              <a:rPr lang="tr-TR" sz="6000" dirty="0" smtClean="0">
                <a:latin typeface="Arial"/>
                <a:cs typeface="Arial"/>
              </a:rPr>
              <a:t>oplantı için planlanan sürenin etkin şekilde kullanılmasını sağlamak üzere odak grubun uygun sayıda (8 -10 kişi) ve akademik birimlerin tüm bileşenlerini temsil edebilecek kapsayıcılıkta olması beklenir.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60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tr-TR" sz="6000" dirty="0" smtClean="0">
                <a:latin typeface="Arial"/>
                <a:cs typeface="Arial"/>
              </a:rPr>
              <a:t>Ele alınacak hususlar;</a:t>
            </a:r>
          </a:p>
          <a:p>
            <a:pPr marL="1371600" indent="-571500">
              <a:buFont typeface="Wingdings" panose="05000000000000000000" pitchFamily="2" charset="2"/>
              <a:buChar char="§"/>
            </a:pPr>
            <a:r>
              <a:rPr lang="tr-TR" sz="6000" dirty="0" smtClean="0">
                <a:latin typeface="Arial"/>
                <a:cs typeface="Arial"/>
              </a:rPr>
              <a:t>Akademik personelin yönetim ile ilişkileri, </a:t>
            </a:r>
          </a:p>
          <a:p>
            <a:pPr marL="1371600" indent="-571500">
              <a:buFont typeface="Wingdings" panose="05000000000000000000" pitchFamily="2" charset="2"/>
              <a:buChar char="§"/>
            </a:pPr>
            <a:r>
              <a:rPr lang="tr-TR" sz="6000" dirty="0" smtClean="0">
                <a:latin typeface="Arial"/>
                <a:cs typeface="Arial"/>
              </a:rPr>
              <a:t>Kalite güvence sistemindeki rolleri, </a:t>
            </a:r>
          </a:p>
          <a:p>
            <a:pPr marL="1371600" indent="-571500">
              <a:buFont typeface="Wingdings" panose="05000000000000000000" pitchFamily="2" charset="2"/>
              <a:buChar char="§"/>
            </a:pPr>
            <a:r>
              <a:rPr lang="tr-TR" sz="6000" dirty="0" smtClean="0">
                <a:latin typeface="Arial"/>
                <a:cs typeface="Arial"/>
              </a:rPr>
              <a:t>Personelin işe alımı, </a:t>
            </a:r>
          </a:p>
          <a:p>
            <a:pPr marL="1371600" indent="-571500">
              <a:buFont typeface="Wingdings" panose="05000000000000000000" pitchFamily="2" charset="2"/>
              <a:buChar char="§"/>
            </a:pPr>
            <a:r>
              <a:rPr lang="tr-TR" sz="6000" dirty="0" smtClean="0">
                <a:latin typeface="Arial"/>
                <a:cs typeface="Arial"/>
              </a:rPr>
              <a:t>Personelin gelişimi ve motivasyonu</a:t>
            </a:r>
          </a:p>
        </p:txBody>
      </p:sp>
    </p:spTree>
    <p:extLst>
      <p:ext uri="{BB962C8B-B14F-4D97-AF65-F5344CB8AC3E}">
        <p14:creationId xmlns:p14="http://schemas.microsoft.com/office/powerpoint/2010/main" val="16279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35353" y="1818234"/>
            <a:ext cx="21947029" cy="2286265"/>
          </a:xfrm>
        </p:spPr>
        <p:txBody>
          <a:bodyPr>
            <a:normAutofit fontScale="90000"/>
          </a:bodyPr>
          <a:lstStyle/>
          <a:p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8900" dirty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89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Değerlendirme-Eğitim ve Öğretim</a:t>
            </a:r>
            <a:endParaRPr lang="tr-TR" sz="8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35353" y="4770562"/>
            <a:ext cx="21947029" cy="7339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6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Programların Tasarımı ve Onayı</a:t>
            </a:r>
          </a:p>
          <a:p>
            <a:pPr marL="0" indent="0">
              <a:buNone/>
            </a:pPr>
            <a:endParaRPr lang="tr-TR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Programların eğitim amaçlarının belirlenmesinde ve eğitim içeriğinin tasarımında iç ve dış paydaş katkıları nasıl ve ne düzeyde gerçekleştiriliyor?</a:t>
            </a:r>
          </a:p>
          <a:p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Programların yeterlilikleri (mezunlara yönelik bilgi, beceri ve yetkinlikler) nasıl belirlenmektedir?</a:t>
            </a:r>
          </a:p>
          <a:p>
            <a:pPr marL="0" indent="0">
              <a:buNone/>
            </a:pPr>
            <a:endParaRPr lang="tr-T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Değerlendirme-Eğitim ve Öğretim</a:t>
            </a: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47578" y="4626546"/>
            <a:ext cx="21947029" cy="7339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6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Programların Tasarımı ve Onayı</a:t>
            </a:r>
          </a:p>
          <a:p>
            <a:pPr marL="0" indent="0">
              <a:buNone/>
            </a:pPr>
            <a:endParaRPr lang="tr-TR" sz="6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Programların yeterlilikleri belirlenirken Türkiye Yükseköğretim Yeterlilik Çerçevesi (TYYÇ) ile uyumu göz önünde bulundurulmakta mıdır? </a:t>
            </a: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Programların yeterlilikleriyle ders öğrenme çıktıları/kazanımları arasında ilişkilendirme yapılmakta mıdır?</a:t>
            </a:r>
            <a:endParaRPr lang="tr-T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Değerlendirme-Eğitim ve Öğretim</a:t>
            </a: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0121" y="4410522"/>
            <a:ext cx="21947029" cy="7339168"/>
          </a:xfrm>
        </p:spPr>
        <p:txBody>
          <a:bodyPr/>
          <a:lstStyle/>
          <a:p>
            <a:pPr marL="0" indent="0">
              <a:buNone/>
            </a:pPr>
            <a:r>
              <a:rPr lang="tr-TR" sz="6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Programların tasarımı ve Onayı</a:t>
            </a:r>
          </a:p>
          <a:p>
            <a:pPr marL="0" indent="0">
              <a:buNone/>
            </a:pPr>
            <a:endParaRPr lang="tr-TR" sz="6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Kurumda programların onayı süreci nasıl gerçekleşmektedir?</a:t>
            </a: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Programların eğitim amaçları ve kazanımları kamuoyuna açık bir şekilde ilan edilmekte midir?</a:t>
            </a:r>
          </a:p>
        </p:txBody>
      </p:sp>
    </p:spTree>
    <p:extLst>
      <p:ext uri="{BB962C8B-B14F-4D97-AF65-F5344CB8AC3E}">
        <p14:creationId xmlns:p14="http://schemas.microsoft.com/office/powerpoint/2010/main" val="114861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Değerlendirme-Eğitim ve Öğretim</a:t>
            </a: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6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 Merkezli Öğrenme, Öğretme ve Değerlendirme</a:t>
            </a:r>
          </a:p>
          <a:p>
            <a:pPr marL="0" indent="0">
              <a:buNone/>
            </a:pPr>
            <a:endParaRPr lang="tr-TR" sz="6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Programlarda yer alan derslerin öğrenci iş yüküne dayalı kredi değerleri (AKTS) belirlenmekte midir?</a:t>
            </a:r>
          </a:p>
          <a:p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Öğrencilerin yurt içi ve/veya yurt dışındaki uygulama ve stajlarının iş yükleri belirlenmekte ve programın toplam iş yüküne dahil edilmekte midir?</a:t>
            </a:r>
            <a:endParaRPr lang="tr-T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4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Değerlendirme-Eğitim ve Öğretim</a:t>
            </a: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9279" y="4410522"/>
            <a:ext cx="21947029" cy="7339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i="1" dirty="0" smtClean="0"/>
              <a:t>Öğrenci Merkezli Öğrenme, Öğretme ve Değerlendirme</a:t>
            </a:r>
          </a:p>
          <a:p>
            <a:pPr marL="0" indent="0">
              <a:buNone/>
            </a:pPr>
            <a:endParaRPr lang="tr-TR" i="1" dirty="0" smtClean="0"/>
          </a:p>
          <a:p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Programların yürütülmesinde öğrencilerin aktif rol alması nasıl teşvik edilmektedir?</a:t>
            </a:r>
          </a:p>
          <a:p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Başarı ölçme ve değerlendirme yöntemi hedeflenen ders öğrenme çıktılarına/kazanımlarına ulaşıldığını ölçebilecek şekilde tasarlanmakta mıdır?</a:t>
            </a:r>
            <a:endParaRPr lang="tr-T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9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1602211"/>
            <a:ext cx="21947029" cy="2520279"/>
          </a:xfrm>
        </p:spPr>
        <p:txBody>
          <a:bodyPr>
            <a:normAutofit/>
          </a:bodyPr>
          <a:lstStyle/>
          <a:p>
            <a:r>
              <a:rPr lang="tr-TR" sz="6000" b="1" dirty="0">
                <a:latin typeface="Arial" panose="020B0604020202020204" pitchFamily="34" charset="0"/>
                <a:cs typeface="Arial" panose="020B0604020202020204" pitchFamily="34" charset="0"/>
              </a:rPr>
              <a:t>Yükseköğretim Kalite Güvencesi Yönetmeliği</a:t>
            </a:r>
            <a:br>
              <a:rPr lang="tr-TR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6000" b="1" dirty="0">
                <a:latin typeface="Arial" panose="020B0604020202020204" pitchFamily="34" charset="0"/>
                <a:cs typeface="Arial" panose="020B0604020202020204" pitchFamily="34" charset="0"/>
              </a:rPr>
              <a:t>Resmi Gazete (Tarih; 23 Temmuz 2015, Sayı; 29423)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570" y="4770562"/>
            <a:ext cx="21947029" cy="8131256"/>
          </a:xfrm>
        </p:spPr>
        <p:txBody>
          <a:bodyPr>
            <a:normAutofit fontScale="70000" lnSpcReduction="20000"/>
          </a:bodyPr>
          <a:lstStyle/>
          <a:p>
            <a:pPr marL="1143000" lvl="3" indent="-1143000">
              <a:buFont typeface="Wingdings" panose="05000000000000000000" pitchFamily="2" charset="2"/>
              <a:buChar char="§"/>
            </a:pPr>
            <a:r>
              <a:rPr lang="tr-TR" sz="8600" b="1" dirty="0" smtClean="0">
                <a:solidFill>
                  <a:srgbClr val="FF0000"/>
                </a:solidFill>
                <a:latin typeface="Arial"/>
              </a:rPr>
              <a:t>Ulusal </a:t>
            </a:r>
            <a:r>
              <a:rPr lang="tr-TR" sz="8600" b="1" dirty="0">
                <a:solidFill>
                  <a:srgbClr val="FF0000"/>
                </a:solidFill>
                <a:latin typeface="Arial"/>
              </a:rPr>
              <a:t>Boyutta:</a:t>
            </a:r>
          </a:p>
          <a:p>
            <a:pPr marL="0" indent="0" algn="just">
              <a:buNone/>
            </a:pPr>
            <a:r>
              <a:rPr lang="tr-TR" sz="8600" b="1" dirty="0">
                <a:latin typeface="Arial"/>
              </a:rPr>
              <a:t>Yükseköğretim Kalite Kurulu: </a:t>
            </a:r>
            <a:r>
              <a:rPr lang="tr-TR" sz="8600" dirty="0">
                <a:latin typeface="Arial"/>
              </a:rPr>
              <a:t>Yükseköğretim kurumlarında kalite değerlendirme ve güvencesi çalışmaları ile akreditasyon çalışmalarının düzenlenmesi ve yürütülmesinden sorumlu kurul  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8600" b="1" dirty="0">
                <a:solidFill>
                  <a:srgbClr val="FF0000"/>
                </a:solidFill>
                <a:latin typeface="Arial"/>
              </a:rPr>
              <a:t>Yükseköğretim Kurumunda:</a:t>
            </a:r>
          </a:p>
          <a:p>
            <a:pPr marL="0" indent="0" algn="just">
              <a:buNone/>
            </a:pPr>
            <a:r>
              <a:rPr lang="tr-TR" sz="8600" b="1" dirty="0">
                <a:latin typeface="Arial"/>
              </a:rPr>
              <a:t>Yükseköğretim Kalite Komisyonu: </a:t>
            </a:r>
            <a:r>
              <a:rPr lang="tr-TR" sz="8600" dirty="0">
                <a:latin typeface="Arial"/>
              </a:rPr>
              <a:t>Yükseköğretim kurumlarının bünyelerinde oluşturulmuş kalite değerlendirme ve güvencesi çalışmaları ile akreditasyon çalışmalarının düzenlenmesi ve yürütülmesinden sorumlu Komisyon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Değerlendirme-Eğitim ve Öğretim</a:t>
            </a: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6600" i="1" dirty="0">
                <a:latin typeface="Arial" panose="020B0604020202020204" pitchFamily="34" charset="0"/>
                <a:cs typeface="Arial" panose="020B0604020202020204" pitchFamily="34" charset="0"/>
              </a:rPr>
              <a:t>Öğrenci Merkezli Öğrenme, Öğretme ve </a:t>
            </a:r>
            <a:r>
              <a:rPr lang="tr-TR" sz="6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</a:t>
            </a:r>
          </a:p>
          <a:p>
            <a:pPr marL="0" indent="0">
              <a:buNone/>
            </a:pPr>
            <a:endParaRPr lang="tr-TR" sz="6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Doğru, adil, tutarlı şekilde değerlendirmeyi güvence altına almak için nasıl bir yöntem izlenmektedir?</a:t>
            </a:r>
          </a:p>
          <a:p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Öğrencinin devamını veya sınava girmesini engelleyen haklı ve geçerli nedenlerin oluşması durumunu kapsayan açık düzenlemeler var mıdır?</a:t>
            </a:r>
            <a:endParaRPr lang="tr-T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4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</a:t>
            </a:r>
            <a:r>
              <a:rPr lang="tr-TR" sz="8000" dirty="0" smtClean="0"/>
              <a:t>Eğitim ve Öğretim</a:t>
            </a:r>
            <a:endParaRPr lang="tr-TR" sz="8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44008" y="5346626"/>
            <a:ext cx="21947029" cy="7339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6600" i="1" dirty="0">
                <a:latin typeface="Arial" panose="020B0604020202020204" pitchFamily="34" charset="0"/>
                <a:cs typeface="Arial" panose="020B0604020202020204" pitchFamily="34" charset="0"/>
              </a:rPr>
              <a:t>Öğrenci Merkezli Öğrenme, Öğretme ve </a:t>
            </a:r>
            <a:r>
              <a:rPr lang="tr-TR" sz="6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</a:t>
            </a:r>
          </a:p>
          <a:p>
            <a:pPr marL="0" indent="0">
              <a:buNone/>
            </a:pPr>
            <a:endParaRPr lang="tr-TR" sz="6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Özel yaklaşım gerektiren (engelli veya uluslararası öğrenciler gibi) öğrenciler için düzenlemeler var mıdır?</a:t>
            </a:r>
          </a:p>
        </p:txBody>
      </p:sp>
    </p:spTree>
    <p:extLst>
      <p:ext uri="{BB962C8B-B14F-4D97-AF65-F5344CB8AC3E}">
        <p14:creationId xmlns:p14="http://schemas.microsoft.com/office/powerpoint/2010/main" val="23240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Değerlendirme-Eğitim ve Öğretim</a:t>
            </a: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5490" y="4626546"/>
            <a:ext cx="23042560" cy="7339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6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Öğrencinin Kabulü ve Gelişim, Tanınma ve Sertifikalandırma</a:t>
            </a:r>
          </a:p>
          <a:p>
            <a:pPr marL="0" indent="0">
              <a:buNone/>
            </a:pPr>
            <a:endParaRPr lang="tr-TR" sz="6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Öğrencinin kabulü ile ilgili tüm süreçlerde açık ve tutarlı kriterler uygulanmakta mıdır?</a:t>
            </a: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Yeni öğrencilerin kuruma/programa uyumlarının sağlanması için nasıl bir yöntem izlenmektedir?</a:t>
            </a:r>
            <a:endParaRPr lang="tr-T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6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Değerlendirme-Eğitim ve Öğretim</a:t>
            </a: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3522" y="4410522"/>
            <a:ext cx="22898544" cy="73391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6600" i="1" dirty="0">
                <a:latin typeface="Arial" panose="020B0604020202020204" pitchFamily="34" charset="0"/>
                <a:cs typeface="Arial" panose="020B0604020202020204" pitchFamily="34" charset="0"/>
              </a:rPr>
              <a:t>Öğrencinin Kabulü ve Gelişim, Tanınma ve </a:t>
            </a:r>
            <a:r>
              <a:rPr lang="tr-TR" sz="6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Sertifikalandırma</a:t>
            </a:r>
          </a:p>
          <a:p>
            <a:pPr marL="0" indent="0">
              <a:buNone/>
            </a:pPr>
            <a:endParaRPr lang="tr-TR" sz="6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Başarılı öğrencilerin akademik başarısı nasıl teşvik edilmekte ve/veya ödüllendirilmektedir?</a:t>
            </a: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Öğrencilere yönelik akademik danışmanlık hizmetleri ne kadar etkin şekilde sunulmakta ve akademik gelişmeleri nasıl izlenmektedir?</a:t>
            </a: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 hareketliliğini teşvik etmek üzere ders kredi tanınması, diploma denkliği gibi konularda gerekli düzenlemeler var mıdır?</a:t>
            </a:r>
            <a:endParaRPr lang="tr-TR" sz="6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0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</a:t>
            </a:r>
            <a:r>
              <a:rPr lang="tr-TR" sz="8000" dirty="0" smtClean="0"/>
              <a:t>Eğitim ve Öğretim</a:t>
            </a:r>
            <a:endParaRPr lang="tr-TR" sz="8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6828" y="4404757"/>
            <a:ext cx="21947029" cy="7339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6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Eğitim-Öğretim Kadrosu</a:t>
            </a:r>
          </a:p>
          <a:p>
            <a:pPr marL="0" indent="0">
              <a:buNone/>
            </a:pPr>
            <a:endParaRPr lang="tr-TR" sz="6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Yeterli sayıda ve nitelikte akademik kadro bulunmakta mıdır?</a:t>
            </a: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Eğitim-öğretim kadrosunun işe alınması, atanması ve yükseltilmeleri ile ilgili süreç nasıl yürütülmektedir?</a:t>
            </a: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Kuruma dışardan ders vermek üzere öğretim elemanı seçimi ve davet edilme usulleri nasıl yapılmaktadır?</a:t>
            </a:r>
            <a:endParaRPr lang="tr-T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3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Değerlendirme-Eğitim ve Öğretim</a:t>
            </a: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9280" y="4698554"/>
            <a:ext cx="21947029" cy="7339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6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Eğitim-Öğretim Kadrosu</a:t>
            </a:r>
          </a:p>
          <a:p>
            <a:pPr marL="0" indent="0">
              <a:buNone/>
            </a:pPr>
            <a:endParaRPr lang="tr-TR" sz="6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Eğitim-öğretim kadrosunun yetkinlikleri ile ders içeriklerinin örtüşmesi nasıl güvence altına alınmaktadır?</a:t>
            </a: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Eğitim-öğretim kadrosunun mesleki gelişimlerini sürdürmek ve öğretim becerilerini iyileştirmek için ne gibi olanaklar sunulmaktadır?</a:t>
            </a:r>
            <a:endParaRPr lang="tr-T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Değerlendirme-Eğitim ve Öğretim</a:t>
            </a: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6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Eğitim-Öğretim Kadrosu</a:t>
            </a:r>
          </a:p>
          <a:p>
            <a:pPr marL="0" indent="0">
              <a:buNone/>
            </a:pPr>
            <a:endParaRPr lang="tr-TR" sz="6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Eğitim-öğretim kadrosunun eğitsel performanslarının izlenmesine ve ödüllendirilmesine yönelik mekanizmalar mevcut mudur?</a:t>
            </a: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Kurum; hedeflere ulaşmayı sağlayacak eğitim-öğretim kadrosunun, nicelik ve nitelik olarak sürdürülebilirliğini nasıl güvence altına almaktadır?</a:t>
            </a:r>
            <a:endParaRPr lang="tr-T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9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Değerlendirme-Eğitim ve Öğretim</a:t>
            </a: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9279" y="4560186"/>
            <a:ext cx="21947029" cy="7339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6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Öğrenme kaynakları, Erişilebilirlik ve Destekler</a:t>
            </a:r>
          </a:p>
          <a:p>
            <a:pPr marL="0" indent="0">
              <a:buNone/>
            </a:pPr>
            <a:endParaRPr lang="tr-TR" sz="6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Kurum, eğitim-öğretimin etkinliğini artıracak öğrenme ortamlarını yeterli ve uygun donanıma sahip olacak şekilde sağlamakta mıdır?</a:t>
            </a: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Kurum, eğitimde yeni teknolojilerin kullanımını teşvik etmekte midir? Kurumda ne tür teknolojiler kullanılmaktadır?</a:t>
            </a:r>
            <a:endParaRPr lang="tr-T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3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Değerlendirme-Eğitim ve Öğretim</a:t>
            </a: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6700" y="4398063"/>
            <a:ext cx="21947029" cy="7339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6600" i="1" dirty="0">
                <a:latin typeface="Arial" panose="020B0604020202020204" pitchFamily="34" charset="0"/>
                <a:cs typeface="Arial" panose="020B0604020202020204" pitchFamily="34" charset="0"/>
              </a:rPr>
              <a:t>Öğrenme kaynakları, Erişilebilirlik ve </a:t>
            </a:r>
            <a:r>
              <a:rPr lang="tr-TR" sz="6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Destekler</a:t>
            </a:r>
          </a:p>
          <a:p>
            <a:pPr marL="0" indent="0">
              <a:buNone/>
            </a:pPr>
            <a:endParaRPr lang="tr-TR" sz="6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Öğrencilerin mesleki gelişim ve kariyer planlamasına yönelik ne tür destekler sağlanmaktadır?</a:t>
            </a: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Öğrencilerin staj ve iş yeri eğitimi gibi kurum dışı deneyim edinmelerini gerektiren programlar için kurum dışı destek bileşenleri nasıl sağlanmaktadır?</a:t>
            </a: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Öğrencilere psikolojik rehberlik, sağlık hizmeti vb. destek hizmetleri sunulmakta mıdır?</a:t>
            </a:r>
            <a:endParaRPr lang="tr-TR" sz="6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Değerlendirme-Eğitim ve Öğretim</a:t>
            </a: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9280" y="4466758"/>
            <a:ext cx="21947029" cy="7339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6600" i="1" dirty="0">
                <a:latin typeface="Arial" panose="020B0604020202020204" pitchFamily="34" charset="0"/>
                <a:cs typeface="Arial" panose="020B0604020202020204" pitchFamily="34" charset="0"/>
              </a:rPr>
              <a:t>Öğrenme kaynakları, Erişilebilirlik ve </a:t>
            </a:r>
            <a:r>
              <a:rPr lang="tr-TR" sz="6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Destekler</a:t>
            </a:r>
          </a:p>
          <a:p>
            <a:pPr marL="0" indent="0">
              <a:buNone/>
            </a:pPr>
            <a:endParaRPr lang="tr-TR" sz="6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7100" dirty="0" smtClean="0">
                <a:latin typeface="Arial" pitchFamily="34" charset="0"/>
                <a:cs typeface="Arial" pitchFamily="34" charset="0"/>
              </a:rPr>
              <a:t>Öğrencilerin kullanımına yönelik tesis ve altyapılar (yemekhane, yurt, spor alanları, teknoloji donanımlı çalışma alanları vb.) mevcut mudur?</a:t>
            </a:r>
          </a:p>
          <a:p>
            <a:r>
              <a:rPr lang="tr-TR" sz="7100" dirty="0" smtClean="0">
                <a:latin typeface="Arial" pitchFamily="34" charset="0"/>
                <a:cs typeface="Arial" pitchFamily="34" charset="0"/>
              </a:rPr>
              <a:t>Öğrenci gelişimine yönelik sosyal, kültürel ve sportif faaliyetler ne ölçüde desteklenmektedir?</a:t>
            </a:r>
            <a:endParaRPr lang="tr-TR" sz="7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7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 txBox="1">
            <a:spLocks/>
          </p:cNvSpPr>
          <p:nvPr/>
        </p:nvSpPr>
        <p:spPr bwMode="auto">
          <a:xfrm>
            <a:off x="1463602" y="4698554"/>
            <a:ext cx="21947029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28" tIns="108864" rIns="217728" bIns="108864"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5725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381"/>
              </a:spcBef>
              <a:buFont typeface="Arial" charset="0"/>
              <a:buChar char="•"/>
            </a:pPr>
            <a:r>
              <a:rPr lang="en-US" sz="6600" dirty="0" err="1" smtClean="0">
                <a:solidFill>
                  <a:srgbClr val="000000"/>
                </a:solidFill>
                <a:latin typeface="Arial"/>
                <a:cs typeface="Arial"/>
              </a:rPr>
              <a:t>Yükseköğretim</a:t>
            </a:r>
            <a:r>
              <a:rPr lang="tr-TR" sz="6600" dirty="0" smtClean="0">
                <a:solidFill>
                  <a:srgbClr val="000000"/>
                </a:solidFill>
                <a:latin typeface="Arial"/>
                <a:cs typeface="Arial"/>
              </a:rPr>
              <a:t> de</a:t>
            </a:r>
            <a:r>
              <a:rPr lang="tr-TR" sz="6600" dirty="0">
                <a:solidFill>
                  <a:srgbClr val="000000"/>
                </a:solidFill>
                <a:latin typeface="Arial"/>
                <a:cs typeface="Arial"/>
              </a:rPr>
              <a:t>, ulusal kalite güvencesi ve akreditasyon politika ve stratejisinin hazırlanması</a:t>
            </a:r>
          </a:p>
          <a:p>
            <a:pPr eaLnBrk="1" hangingPunct="1">
              <a:lnSpc>
                <a:spcPct val="90000"/>
              </a:lnSpc>
              <a:spcBef>
                <a:spcPts val="2381"/>
              </a:spcBef>
              <a:buFont typeface="Arial" charset="0"/>
              <a:buChar char="•"/>
            </a:pPr>
            <a:r>
              <a:rPr lang="tr-TR" sz="6600" dirty="0">
                <a:latin typeface="Arial"/>
                <a:cs typeface="Arial"/>
              </a:rPr>
              <a:t>Üç temel sorumluluk;</a:t>
            </a:r>
          </a:p>
          <a:p>
            <a:pPr lvl="1" eaLnBrk="1" hangingPunct="1">
              <a:lnSpc>
                <a:spcPct val="90000"/>
              </a:lnSpc>
              <a:spcBef>
                <a:spcPts val="1191"/>
              </a:spcBef>
              <a:buFont typeface="Arial" charset="0"/>
              <a:buChar char="•"/>
            </a:pPr>
            <a:r>
              <a:rPr lang="tr-TR" sz="6600" dirty="0">
                <a:latin typeface="Arial"/>
                <a:cs typeface="Arial"/>
              </a:rPr>
              <a:t>Kurumsal Dış Değerlendirme </a:t>
            </a:r>
          </a:p>
          <a:p>
            <a:pPr lvl="1" eaLnBrk="1" hangingPunct="1">
              <a:lnSpc>
                <a:spcPct val="90000"/>
              </a:lnSpc>
              <a:spcBef>
                <a:spcPts val="1191"/>
              </a:spcBef>
              <a:buFont typeface="Arial" charset="0"/>
              <a:buChar char="•"/>
            </a:pPr>
            <a:r>
              <a:rPr lang="tr-TR" sz="6600" dirty="0">
                <a:latin typeface="Arial"/>
                <a:cs typeface="Arial"/>
              </a:rPr>
              <a:t>Kalite Güvence Ajanslarının Tescili</a:t>
            </a:r>
          </a:p>
          <a:p>
            <a:pPr lvl="1" eaLnBrk="1" hangingPunct="1">
              <a:lnSpc>
                <a:spcPct val="90000"/>
              </a:lnSpc>
              <a:spcBef>
                <a:spcPts val="1191"/>
              </a:spcBef>
              <a:buFont typeface="Arial" charset="0"/>
              <a:buChar char="•"/>
            </a:pPr>
            <a:r>
              <a:rPr lang="tr-TR" sz="6600" dirty="0">
                <a:latin typeface="Arial"/>
                <a:cs typeface="Arial"/>
              </a:rPr>
              <a:t>Kalite Kültürünü Yaygınlaştırma</a:t>
            </a:r>
          </a:p>
          <a:p>
            <a:pPr lvl="1" eaLnBrk="1" hangingPunct="1">
              <a:lnSpc>
                <a:spcPct val="90000"/>
              </a:lnSpc>
              <a:spcBef>
                <a:spcPts val="1191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8434" name="Unvan 8"/>
          <p:cNvSpPr>
            <a:spLocks noGrp="1"/>
          </p:cNvSpPr>
          <p:nvPr>
            <p:ph type="title"/>
          </p:nvPr>
        </p:nvSpPr>
        <p:spPr>
          <a:xfrm>
            <a:off x="1247578" y="1746226"/>
            <a:ext cx="21947029" cy="228626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7600" b="1" dirty="0">
                <a:latin typeface="Calibri" charset="0"/>
              </a:rPr>
              <a:t>YÖK KALİTE KURULUNUN </a:t>
            </a:r>
            <a:br>
              <a:rPr lang="tr-TR" sz="7600" b="1" dirty="0">
                <a:latin typeface="Calibri" charset="0"/>
              </a:rPr>
            </a:br>
            <a:r>
              <a:rPr lang="tr-TR" sz="7600" b="1" dirty="0">
                <a:latin typeface="Calibri" charset="0"/>
              </a:rPr>
              <a:t>GÖREV ve SORUMLULUKLARI</a:t>
            </a:r>
            <a:endParaRPr lang="tr-TR" sz="7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Değerlendirme-Eğitim ve Öğretim</a:t>
            </a: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9279" y="4410522"/>
            <a:ext cx="21947029" cy="7339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6600" i="1" dirty="0">
                <a:latin typeface="Arial" panose="020B0604020202020204" pitchFamily="34" charset="0"/>
                <a:cs typeface="Arial" panose="020B0604020202020204" pitchFamily="34" charset="0"/>
              </a:rPr>
              <a:t>Öğrenme kaynakları, Erişilebilirlik ve </a:t>
            </a:r>
            <a:r>
              <a:rPr lang="tr-TR" sz="6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Destekler</a:t>
            </a:r>
          </a:p>
          <a:p>
            <a:pPr marL="0" indent="0">
              <a:buNone/>
            </a:pPr>
            <a:endParaRPr lang="tr-TR" sz="6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Kurum özel yaklaşım gerektiren öğrencilere yeterli ve kolay ulaşılır öğrenme imkanlarını ve öğrenci desteğini nasıl sağlamaktadır?</a:t>
            </a: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Kurumun; sunulan hizmetlerinin/desteklerinin kalitesi, etkinliği ve yeterliliği nasıl güvence altına alınmaktadır?</a:t>
            </a:r>
            <a:endParaRPr lang="tr-TR" sz="6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89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Değerlendirme-Eğitim ve Öğretim</a:t>
            </a: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9280" y="4376292"/>
            <a:ext cx="21947029" cy="7339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6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Programların Sürekli İzlenmesi ve Güncellenmesi</a:t>
            </a:r>
          </a:p>
          <a:p>
            <a:pPr marL="0" indent="0">
              <a:buNone/>
            </a:pPr>
            <a:endParaRPr lang="tr-TR" sz="6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İç paydaşlar (öğrenciler ve çalışanlar) ve dış paydaşların (mezunlar ve işverenler) sürece katılımı sağlanarak, programın gözden geçirilmesi ve değerlendirilmesi nasıl yapılmaktadır?</a:t>
            </a:r>
            <a:endParaRPr lang="tr-T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Gözden geçirme faaliyetleri ne sıklıkta, nasıl ve kimler tarafından yapılmaktadır? </a:t>
            </a:r>
          </a:p>
          <a:p>
            <a:r>
              <a:rPr lang="tr-T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Katkı veren paydaşlar nasıl belirlenmektedir?</a:t>
            </a:r>
            <a:endParaRPr lang="tr-T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4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8000" dirty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Değerlendirme-Eğitim ve Öğretim</a:t>
            </a:r>
            <a:endParaRPr lang="tr-T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34068" y="4986586"/>
            <a:ext cx="21947029" cy="7339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6600" i="1" dirty="0">
                <a:latin typeface="Arial" panose="020B0604020202020204" pitchFamily="34" charset="0"/>
                <a:cs typeface="Arial" panose="020B0604020202020204" pitchFamily="34" charset="0"/>
              </a:rPr>
              <a:t>Programların Sürekli İzlenmesi ve </a:t>
            </a:r>
            <a:r>
              <a:rPr lang="tr-TR" sz="6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Güncellenmesi</a:t>
            </a:r>
          </a:p>
          <a:p>
            <a:pPr marL="0" indent="0">
              <a:buNone/>
            </a:pPr>
            <a:endParaRPr lang="tr-TR" sz="6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Bu değerlendirme sonuçları, programın güncellenmesi ve sürekli iyileştirilmesi için nasıl kullanılmaktadır?</a:t>
            </a:r>
          </a:p>
          <a:p>
            <a:r>
              <a:rPr lang="tr-T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Programların eğitim amaçlarına ilişkin hedeflerine ulaştığı, öğrencilerin ve toplumun ihtiyaçlarına cevap verdiği nasıl izlenmekte ve ölçülmektedir?</a:t>
            </a:r>
            <a:endParaRPr lang="tr-TR" sz="6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29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19586" y="828113"/>
            <a:ext cx="21947029" cy="2286265"/>
          </a:xfrm>
        </p:spPr>
        <p:txBody>
          <a:bodyPr>
            <a:normAutofit/>
          </a:bodyPr>
          <a:lstStyle/>
          <a:p>
            <a:r>
              <a:rPr lang="tr-TR" sz="6600" b="1" dirty="0" smtClean="0"/>
              <a:t>ÖĞRENCİLER- 60 </a:t>
            </a:r>
            <a:r>
              <a:rPr lang="tr-TR" sz="6600" b="1" dirty="0"/>
              <a:t>d</a:t>
            </a:r>
            <a:r>
              <a:rPr lang="tr-TR" sz="6600" b="1" dirty="0" smtClean="0"/>
              <a:t>k.</a:t>
            </a:r>
            <a:endParaRPr lang="tr-TR" sz="6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91594" y="3114378"/>
            <a:ext cx="21947029" cy="590464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5400" dirty="0" smtClean="0">
                <a:latin typeface="Arial" pitchFamily="34" charset="0"/>
                <a:cs typeface="Arial" pitchFamily="34" charset="0"/>
              </a:rPr>
              <a:t>Görüşülen öğrenci grubunun, toplantı için planlanan sürenin etkin kullanılmasını sağlamak üzere uygun sayıda (8 -10 kişi) ve tüm bileşenleri temsil edebilecek kapsayıcılıkta olması beklenir.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5400" dirty="0" smtClean="0">
                <a:latin typeface="Arial" pitchFamily="34" charset="0"/>
                <a:cs typeface="Arial" pitchFamily="34" charset="0"/>
              </a:rPr>
              <a:t>Toplantıya eğer varsa misafir öğrenciler ve uluslararası öğrenci temsilcilerinin de katılması sağlanır. </a:t>
            </a:r>
          </a:p>
          <a:p>
            <a:pPr marL="0" indent="0">
              <a:buNone/>
            </a:pPr>
            <a:endParaRPr lang="tr-TR" sz="5400" dirty="0" smtClean="0">
              <a:latin typeface="Arial" pitchFamily="34" charset="0"/>
              <a:cs typeface="Arial" pitchFamily="34" charset="0"/>
            </a:endParaRPr>
          </a:p>
          <a:p>
            <a:pPr marL="1371600" indent="-571500">
              <a:buFont typeface="Wingdings" panose="05000000000000000000" pitchFamily="2" charset="2"/>
              <a:buChar char="§"/>
            </a:pPr>
            <a:r>
              <a:rPr lang="tr-TR" sz="5400" dirty="0" smtClean="0">
                <a:latin typeface="Arial" pitchFamily="34" charset="0"/>
                <a:cs typeface="Arial" pitchFamily="34" charset="0"/>
              </a:rPr>
              <a:t>Öğrencilerin karar alma süreçlerine katılımları, </a:t>
            </a:r>
          </a:p>
          <a:p>
            <a:pPr marL="1371600" indent="-571500">
              <a:buFont typeface="Wingdings" panose="05000000000000000000" pitchFamily="2" charset="2"/>
              <a:buChar char="§"/>
            </a:pPr>
            <a:r>
              <a:rPr lang="tr-TR" sz="5400" dirty="0" smtClean="0">
                <a:latin typeface="Arial" pitchFamily="34" charset="0"/>
                <a:cs typeface="Arial" pitchFamily="34" charset="0"/>
              </a:rPr>
              <a:t>Kalite güvence sistemi, </a:t>
            </a:r>
          </a:p>
          <a:p>
            <a:pPr marL="1371600" indent="-571500">
              <a:buFont typeface="Wingdings" panose="05000000000000000000" pitchFamily="2" charset="2"/>
              <a:buChar char="§"/>
            </a:pPr>
            <a:r>
              <a:rPr lang="tr-TR" sz="5400" dirty="0" smtClean="0">
                <a:latin typeface="Arial" pitchFamily="34" charset="0"/>
                <a:cs typeface="Arial" pitchFamily="34" charset="0"/>
              </a:rPr>
              <a:t>Eğitim hizmetleri ve öğrenci destek hizmetleri.</a:t>
            </a:r>
            <a:endParaRPr lang="tr-TR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75570" y="1242170"/>
            <a:ext cx="21947029" cy="2286265"/>
          </a:xfrm>
        </p:spPr>
        <p:txBody>
          <a:bodyPr>
            <a:normAutofit/>
          </a:bodyPr>
          <a:lstStyle/>
          <a:p>
            <a:pPr marL="0" indent="0"/>
            <a:r>
              <a:rPr lang="tr-TR" sz="6000" b="1" dirty="0" smtClean="0">
                <a:latin typeface="Arial"/>
                <a:cs typeface="Arial"/>
              </a:rPr>
              <a:t>İDARİ BİRİMLER- 60 </a:t>
            </a:r>
            <a:r>
              <a:rPr lang="tr-TR" sz="6000" b="1" dirty="0">
                <a:latin typeface="Arial"/>
                <a:cs typeface="Arial"/>
              </a:rPr>
              <a:t>d</a:t>
            </a:r>
            <a:r>
              <a:rPr lang="tr-TR" sz="6000" b="1" dirty="0" smtClean="0">
                <a:latin typeface="Arial"/>
                <a:cs typeface="Arial"/>
              </a:rPr>
              <a:t>k.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47578" y="3402410"/>
            <a:ext cx="21947029" cy="5904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800" dirty="0" smtClean="0">
                <a:latin typeface="Arial" pitchFamily="34" charset="0"/>
                <a:cs typeface="Arial" pitchFamily="34" charset="0"/>
              </a:rPr>
              <a:t>Personel Dairesi Başkanlığı, Sağlık Kültür </a:t>
            </a:r>
            <a:r>
              <a:rPr lang="tr-TR" sz="4800" dirty="0">
                <a:latin typeface="Arial" pitchFamily="34" charset="0"/>
                <a:cs typeface="Arial" pitchFamily="34" charset="0"/>
              </a:rPr>
              <a:t>v</a:t>
            </a:r>
            <a:r>
              <a:rPr lang="tr-TR" sz="4800" dirty="0" smtClean="0">
                <a:latin typeface="Arial" pitchFamily="34" charset="0"/>
                <a:cs typeface="Arial" pitchFamily="34" charset="0"/>
              </a:rPr>
              <a:t>e Spor Dairesi Başkanlığı, Öğrenci İşleri Dairesi Başkanlığı, Kütüphane </a:t>
            </a:r>
            <a:r>
              <a:rPr lang="tr-TR" sz="4800" dirty="0">
                <a:latin typeface="Arial" pitchFamily="34" charset="0"/>
                <a:cs typeface="Arial" pitchFamily="34" charset="0"/>
              </a:rPr>
              <a:t>v</a:t>
            </a:r>
            <a:r>
              <a:rPr lang="tr-TR" sz="4800" dirty="0" smtClean="0">
                <a:latin typeface="Arial" pitchFamily="34" charset="0"/>
                <a:cs typeface="Arial" pitchFamily="34" charset="0"/>
              </a:rPr>
              <a:t>e Dokümantasyon Dairesi Başkanlığı, Kariyer Merkezi, Engelli Öğrenci Birimi vb.) Yöneticileri;</a:t>
            </a:r>
          </a:p>
          <a:p>
            <a:pPr marL="0" indent="0">
              <a:buNone/>
            </a:pPr>
            <a:endParaRPr lang="tr-TR" sz="4800" dirty="0" smtClean="0">
              <a:latin typeface="Arial" pitchFamily="34" charset="0"/>
              <a:cs typeface="Arial" pitchFamily="34" charset="0"/>
            </a:endParaRPr>
          </a:p>
          <a:p>
            <a:pPr marL="1182688" lvl="1" indent="-457200">
              <a:buFont typeface="Wingdings" panose="05000000000000000000" pitchFamily="2" charset="2"/>
              <a:buChar char="§"/>
            </a:pPr>
            <a:r>
              <a:rPr lang="tr-TR" sz="4800" dirty="0" smtClean="0">
                <a:latin typeface="Arial" pitchFamily="34" charset="0"/>
                <a:cs typeface="Arial" pitchFamily="34" charset="0"/>
              </a:rPr>
              <a:t>Kalite süreçlerinin birimlere yayılımı, </a:t>
            </a:r>
          </a:p>
          <a:p>
            <a:pPr marL="1182688" lvl="1" indent="-457200">
              <a:buFont typeface="Wingdings" panose="05000000000000000000" pitchFamily="2" charset="2"/>
              <a:buChar char="§"/>
            </a:pPr>
            <a:r>
              <a:rPr lang="tr-TR" sz="4800" dirty="0" smtClean="0">
                <a:latin typeface="Arial" pitchFamily="34" charset="0"/>
                <a:cs typeface="Arial" pitchFamily="34" charset="0"/>
              </a:rPr>
              <a:t>Birimlerin hedefleri ve bu hedeflerin kurumun stratejik hedefleri içerisindeki yeri, </a:t>
            </a:r>
          </a:p>
          <a:p>
            <a:pPr marL="1182688" lvl="1" indent="-457200">
              <a:buFont typeface="Wingdings" panose="05000000000000000000" pitchFamily="2" charset="2"/>
              <a:buChar char="§"/>
            </a:pPr>
            <a:r>
              <a:rPr lang="tr-TR" sz="4800" dirty="0" smtClean="0">
                <a:latin typeface="Arial" pitchFamily="34" charset="0"/>
                <a:cs typeface="Arial" pitchFamily="34" charset="0"/>
              </a:rPr>
              <a:t>Paydaşların süreçlere katılımı ve sürekli iyileşme çalışmaları. </a:t>
            </a:r>
          </a:p>
          <a:p>
            <a:pPr marL="0" indent="0">
              <a:buNone/>
            </a:pPr>
            <a:endParaRPr lang="tr-TR" sz="4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tr-TR" sz="4800" dirty="0" smtClean="0">
                <a:latin typeface="Arial" pitchFamily="34" charset="0"/>
                <a:cs typeface="Arial" pitchFamily="34" charset="0"/>
              </a:rPr>
              <a:t>Değerlendiriciler, görüşmelerin sonrasında seçilen bazı birimlere gruplar halinde ziyarette bulunabilir.</a:t>
            </a:r>
          </a:p>
        </p:txBody>
      </p:sp>
    </p:spTree>
    <p:extLst>
      <p:ext uri="{BB962C8B-B14F-4D97-AF65-F5344CB8AC3E}">
        <p14:creationId xmlns:p14="http://schemas.microsoft.com/office/powerpoint/2010/main" val="16279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03562" y="1602210"/>
            <a:ext cx="21947029" cy="2286265"/>
          </a:xfrm>
        </p:spPr>
        <p:txBody>
          <a:bodyPr>
            <a:normAutofit/>
          </a:bodyPr>
          <a:lstStyle/>
          <a:p>
            <a:pPr marL="0" indent="0"/>
            <a:r>
              <a:rPr lang="tr-TR" sz="6600" b="1" dirty="0" smtClean="0">
                <a:latin typeface="Arial"/>
                <a:cs typeface="Arial"/>
              </a:rPr>
              <a:t>İDARİ PERSONEL- 60 </a:t>
            </a:r>
            <a:r>
              <a:rPr lang="tr-TR" sz="6600" b="1" dirty="0">
                <a:latin typeface="Arial"/>
                <a:cs typeface="Arial"/>
              </a:rPr>
              <a:t>d</a:t>
            </a:r>
            <a:r>
              <a:rPr lang="tr-TR" sz="6600" b="1" dirty="0" smtClean="0">
                <a:latin typeface="Arial"/>
                <a:cs typeface="Arial"/>
              </a:rPr>
              <a:t>k.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75570" y="4122490"/>
            <a:ext cx="21947029" cy="5904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6000" dirty="0" smtClean="0"/>
              <a:t> </a:t>
            </a:r>
          </a:p>
          <a:p>
            <a:pPr marL="1371600" indent="-571500">
              <a:buFont typeface="Wingdings" panose="05000000000000000000" pitchFamily="2" charset="2"/>
              <a:buChar char="§"/>
            </a:pPr>
            <a:r>
              <a:rPr lang="tr-TR" sz="7200" dirty="0" smtClean="0">
                <a:latin typeface="Arial"/>
                <a:cs typeface="Arial"/>
              </a:rPr>
              <a:t>İdari personelin yönetim ile ilişkileri, </a:t>
            </a:r>
          </a:p>
          <a:p>
            <a:pPr marL="1371600" indent="-571500">
              <a:buFont typeface="Wingdings" panose="05000000000000000000" pitchFamily="2" charset="2"/>
              <a:buChar char="§"/>
            </a:pPr>
            <a:r>
              <a:rPr lang="tr-TR" sz="7200" dirty="0" smtClean="0">
                <a:latin typeface="Arial"/>
                <a:cs typeface="Arial"/>
              </a:rPr>
              <a:t>Kalite güvence sistemindeki rolleri, </a:t>
            </a:r>
          </a:p>
          <a:p>
            <a:pPr marL="1371600" indent="-571500">
              <a:buFont typeface="Wingdings" panose="05000000000000000000" pitchFamily="2" charset="2"/>
              <a:buChar char="§"/>
            </a:pPr>
            <a:r>
              <a:rPr lang="tr-TR" sz="7200" dirty="0" smtClean="0">
                <a:latin typeface="Arial"/>
                <a:cs typeface="Arial"/>
              </a:rPr>
              <a:t>İdari personelin mesleki gelişimi ve motivasyonu, kurum içi iletişim.</a:t>
            </a:r>
          </a:p>
        </p:txBody>
      </p:sp>
    </p:spTree>
    <p:extLst>
      <p:ext uri="{BB962C8B-B14F-4D97-AF65-F5344CB8AC3E}">
        <p14:creationId xmlns:p14="http://schemas.microsoft.com/office/powerpoint/2010/main" val="16279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75568" y="954138"/>
            <a:ext cx="21947029" cy="2286265"/>
          </a:xfrm>
        </p:spPr>
        <p:txBody>
          <a:bodyPr>
            <a:normAutofit/>
          </a:bodyPr>
          <a:lstStyle/>
          <a:p>
            <a:pPr marL="0" indent="0"/>
            <a:r>
              <a:rPr lang="tr-TR" sz="6600" b="1" dirty="0" smtClean="0">
                <a:latin typeface="Arial"/>
                <a:cs typeface="Arial"/>
              </a:rPr>
              <a:t>ARAŞTIRMA BİRİMLERİ-90 </a:t>
            </a:r>
            <a:r>
              <a:rPr lang="tr-TR" sz="6600" b="1" dirty="0">
                <a:latin typeface="Arial"/>
                <a:cs typeface="Arial"/>
              </a:rPr>
              <a:t>d</a:t>
            </a:r>
            <a:r>
              <a:rPr lang="tr-TR" sz="6600" b="1" dirty="0" smtClean="0">
                <a:latin typeface="Arial"/>
                <a:cs typeface="Arial"/>
              </a:rPr>
              <a:t>k.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75569" y="4626546"/>
            <a:ext cx="21947029" cy="590464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5400" dirty="0" smtClean="0">
                <a:latin typeface="Arial"/>
                <a:cs typeface="Arial"/>
              </a:rPr>
              <a:t>Kurumdaki araştırma-geliştirme faaliyetlerini değerlendirmek üzere araştırma birim(</a:t>
            </a:r>
            <a:r>
              <a:rPr lang="tr-TR" sz="5400" dirty="0" err="1" smtClean="0">
                <a:latin typeface="Arial"/>
                <a:cs typeface="Arial"/>
              </a:rPr>
              <a:t>ler</a:t>
            </a:r>
            <a:r>
              <a:rPr lang="tr-TR" sz="5400" dirty="0" smtClean="0">
                <a:latin typeface="Arial"/>
                <a:cs typeface="Arial"/>
              </a:rPr>
              <a:t>)inin (aktif uygulama ve araştırma merkezleri, </a:t>
            </a:r>
            <a:r>
              <a:rPr lang="tr-TR" sz="5400" dirty="0" err="1" smtClean="0">
                <a:latin typeface="Arial"/>
                <a:cs typeface="Arial"/>
              </a:rPr>
              <a:t>teknokent</a:t>
            </a:r>
            <a:r>
              <a:rPr lang="tr-TR" sz="5400" dirty="0" smtClean="0">
                <a:latin typeface="Arial"/>
                <a:cs typeface="Arial"/>
              </a:rPr>
              <a:t>, teknoloji transfer ofisleri vb.) yöneticileriyle toplantı;</a:t>
            </a:r>
          </a:p>
          <a:p>
            <a:pPr marL="0" indent="0">
              <a:buNone/>
            </a:pPr>
            <a:endParaRPr lang="tr-TR" sz="5400" dirty="0" smtClean="0">
              <a:latin typeface="Arial"/>
              <a:cs typeface="Arial"/>
            </a:endParaRPr>
          </a:p>
          <a:p>
            <a:pPr marL="1371600" indent="-571500">
              <a:buFont typeface="Wingdings" panose="05000000000000000000" pitchFamily="2" charset="2"/>
              <a:buChar char="§"/>
            </a:pPr>
            <a:r>
              <a:rPr lang="tr-TR" sz="5400" dirty="0">
                <a:latin typeface="Arial"/>
                <a:cs typeface="Arial"/>
              </a:rPr>
              <a:t>İ</a:t>
            </a:r>
            <a:r>
              <a:rPr lang="tr-TR" sz="5400" dirty="0" smtClean="0">
                <a:latin typeface="Arial"/>
                <a:cs typeface="Arial"/>
              </a:rPr>
              <a:t>lgili birimlerin hedefleri ve bu hedeflerin kurumun stratejik hedefleri içindeki yeri, </a:t>
            </a:r>
          </a:p>
          <a:p>
            <a:pPr marL="1371600" indent="-571500">
              <a:buFont typeface="Wingdings" panose="05000000000000000000" pitchFamily="2" charset="2"/>
              <a:buChar char="§"/>
            </a:pPr>
            <a:r>
              <a:rPr lang="tr-TR" sz="5400" dirty="0" smtClean="0">
                <a:latin typeface="Arial"/>
                <a:cs typeface="Arial"/>
              </a:rPr>
              <a:t>Paydaşların süreçlere katılımı, kalite süreçleri ve sürekli iyileşme çalışmaları.</a:t>
            </a:r>
          </a:p>
        </p:txBody>
      </p:sp>
    </p:spTree>
    <p:extLst>
      <p:ext uri="{BB962C8B-B14F-4D97-AF65-F5344CB8AC3E}">
        <p14:creationId xmlns:p14="http://schemas.microsoft.com/office/powerpoint/2010/main" val="16279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5730" y="1746226"/>
            <a:ext cx="18434048" cy="11105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80626" y="30606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Arial"/>
                <a:cs typeface="Arial"/>
              </a:rPr>
              <a:t>Birinci</a:t>
            </a:r>
            <a:r>
              <a:rPr lang="en-US" sz="7200" b="1" dirty="0" smtClean="0">
                <a:latin typeface="Arial"/>
                <a:cs typeface="Arial"/>
              </a:rPr>
              <a:t> </a:t>
            </a:r>
            <a:r>
              <a:rPr lang="en-US" sz="7200" b="1" dirty="0" err="1" smtClean="0">
                <a:latin typeface="Arial"/>
                <a:cs typeface="Arial"/>
              </a:rPr>
              <a:t>Gün</a:t>
            </a:r>
            <a:endParaRPr lang="en-US" sz="7200" b="1" dirty="0">
              <a:latin typeface="Arial"/>
              <a:cs typeface="Arial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9105562" y="12835459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Yükseköğretim  Kalite Kurulu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9826" y="1674218"/>
            <a:ext cx="17569952" cy="11437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32554" y="306066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Arial"/>
                <a:cs typeface="Arial"/>
              </a:rPr>
              <a:t>İkinci</a:t>
            </a:r>
            <a:r>
              <a:rPr lang="en-US" sz="7200" b="1" dirty="0" smtClean="0">
                <a:latin typeface="Arial"/>
                <a:cs typeface="Arial"/>
              </a:rPr>
              <a:t> </a:t>
            </a:r>
            <a:r>
              <a:rPr lang="en-US" sz="7200" b="1" dirty="0" err="1" smtClean="0">
                <a:latin typeface="Arial"/>
                <a:cs typeface="Arial"/>
              </a:rPr>
              <a:t>Gün</a:t>
            </a:r>
            <a:endParaRPr lang="en-US" sz="7200" b="1" dirty="0">
              <a:latin typeface="Arial"/>
              <a:cs typeface="Arial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8745522" y="12835458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Yükseköğretim  Kalite Kurulu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4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710467"/>
              </p:ext>
            </p:extLst>
          </p:nvPr>
        </p:nvGraphicFramePr>
        <p:xfrm>
          <a:off x="676478" y="1721481"/>
          <a:ext cx="23114568" cy="1144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47578" y="1386186"/>
            <a:ext cx="21947029" cy="2286265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latin typeface="Arial"/>
                <a:cs typeface="Arial"/>
              </a:rPr>
              <a:t>KURUM ZİYARETİ SONRASI SÜREÇTEKİ ADIMLAR</a:t>
            </a:r>
            <a:endParaRPr lang="tr-TR" sz="6000" b="1" dirty="0">
              <a:latin typeface="Arial"/>
              <a:cs typeface="Arial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823642" y="11179274"/>
            <a:ext cx="13177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Arial"/>
                <a:cs typeface="Arial"/>
              </a:rPr>
              <a:t>KGBR</a:t>
            </a:r>
            <a:r>
              <a:rPr lang="tr-TR" sz="4000" dirty="0" smtClean="0">
                <a:latin typeface="Arial"/>
                <a:cs typeface="Arial"/>
              </a:rPr>
              <a:t>: Kurumsal Geri Bildirim Raporu </a:t>
            </a:r>
          </a:p>
          <a:p>
            <a:r>
              <a:rPr lang="tr-TR" sz="4000" b="1" dirty="0" smtClean="0">
                <a:latin typeface="Arial"/>
                <a:cs typeface="Arial"/>
              </a:rPr>
              <a:t>KDDK</a:t>
            </a:r>
            <a:r>
              <a:rPr lang="tr-TR" sz="4000" dirty="0" smtClean="0">
                <a:latin typeface="Arial"/>
                <a:cs typeface="Arial"/>
              </a:rPr>
              <a:t>: Kurum Dış Değerlendirme Kurulu</a:t>
            </a:r>
          </a:p>
          <a:p>
            <a:r>
              <a:rPr lang="tr-TR" sz="4000" b="1" dirty="0" smtClean="0">
                <a:latin typeface="Arial"/>
                <a:cs typeface="Arial"/>
              </a:rPr>
              <a:t>YYK</a:t>
            </a:r>
            <a:r>
              <a:rPr lang="tr-TR" sz="4000" dirty="0" smtClean="0">
                <a:latin typeface="Arial"/>
                <a:cs typeface="Arial"/>
              </a:rPr>
              <a:t>: Yükseköğretim Yeterlikler Komisyonu</a:t>
            </a:r>
          </a:p>
        </p:txBody>
      </p:sp>
      <p:sp>
        <p:nvSpPr>
          <p:cNvPr id="5" name="4 Dikdörtgen"/>
          <p:cNvSpPr/>
          <p:nvPr/>
        </p:nvSpPr>
        <p:spPr>
          <a:xfrm flipH="1">
            <a:off x="18817530" y="12271038"/>
            <a:ext cx="4824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Yükseköğretim  Kalite Kurulu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463602" y="1818234"/>
            <a:ext cx="19989010" cy="10034676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tr-TR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YÜKSEKÖĞRETİM KALİTE GÜVENCESİ</a:t>
            </a:r>
          </a:p>
          <a:p>
            <a:endParaRPr lang="tr-TR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Yükseköğretime </a:t>
            </a:r>
            <a:r>
              <a:rPr lang="tr-TR" sz="6400" dirty="0">
                <a:latin typeface="Arial" panose="020B0604020202020204" pitchFamily="34" charset="0"/>
                <a:cs typeface="Arial" panose="020B0604020202020204" pitchFamily="34" charset="0"/>
              </a:rPr>
              <a:t>erişim ve yükseköğretim alanındaki okullaşma oranının artırılması odaklı, yatay ve sayısal büyümeden</a:t>
            </a:r>
          </a:p>
          <a:p>
            <a:pPr algn="ctr"/>
            <a:endParaRPr lang="tr-TR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6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6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Nitelik ve kalite </a:t>
            </a:r>
            <a:r>
              <a:rPr lang="tr-TR" sz="6400" dirty="0">
                <a:latin typeface="Arial" panose="020B0604020202020204" pitchFamily="34" charset="0"/>
                <a:cs typeface="Arial" panose="020B0604020202020204" pitchFamily="34" charset="0"/>
              </a:rPr>
              <a:t>bakımından büyümeye geçişte önemli bir katkı sağlayacaktır</a:t>
            </a:r>
          </a:p>
        </p:txBody>
      </p:sp>
      <p:sp>
        <p:nvSpPr>
          <p:cNvPr id="2" name="Down Arrow 1"/>
          <p:cNvSpPr/>
          <p:nvPr/>
        </p:nvSpPr>
        <p:spPr>
          <a:xfrm>
            <a:off x="10457016" y="7372174"/>
            <a:ext cx="1100738" cy="186288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9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815530" y="3042370"/>
            <a:ext cx="11593288" cy="93553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Prof. Dr. A. Haluk ÖZEN - Rektör</a:t>
            </a: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Prof. Dr.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Rahime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M. NOHUTCU - Rektör Yardımcısı</a:t>
            </a: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Prof. Dr. M. Aşkın TÜMER - Genel Sekreter V.</a:t>
            </a: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Prof. Dr. Berrin AKMAN - Eğitim Fakültesi</a:t>
            </a: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Prof. Dr. Nesrin GÖKHAN KELEKÇİ - Eczacılık Fakültesi</a:t>
            </a:r>
          </a:p>
          <a:p>
            <a:pPr>
              <a:spcBef>
                <a:spcPts val="0"/>
              </a:spcBef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Prof. Dr. S. Nalan BÜYÜKKANTARCIOĞLU -Edebiyat Fakültesi YDYO</a:t>
            </a:r>
          </a:p>
          <a:p>
            <a:pPr>
              <a:spcBef>
                <a:spcPts val="0"/>
              </a:spcBef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Prof. Dr. Zeynep ÇOPUR - İktisadi ve İdari Bilimler Fakültesi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Prof. Dr. Cihan KARATAŞ - Ankara Sanayi Odası 1. OSB MYO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Prof. Dr. Murat Caner TESTİK - Mühendislik Fakültesi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Prof. Dr. Ayşe Sibel KEDİK - Güzel Sanatlar Fakültesi</a:t>
            </a: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Prof. Dr. Gül ERGÜN - Fen Fakültesi</a:t>
            </a: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Prof. Dr. Mutlu BİNARK - İletişim Fakültesi</a:t>
            </a: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Prof. Dr. G. Aydan GENÇ- Sağlık Bilimleri Fakültesi</a:t>
            </a: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Prof. Dr. Güliz GÜNCÜ- Diş Hekimliği Fakültesi</a:t>
            </a: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Doç. Dr. Orhan ODABAŞI - Tıp Fakültesi</a:t>
            </a: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Doç. Dr. Ayda KARACA - Spor Bilimleri Fakültesi</a:t>
            </a: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Doç. Dr.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Sergül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DUYGULU - Hemşirelik Fakültesi</a:t>
            </a: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Doç. Dr. Gökhan ERBAŞ - Hukuk Fakültesi</a:t>
            </a: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Murat KARAAĞAÇ - Strateji Geliştirme Daire Başkanı</a:t>
            </a: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Sefa KAYA - Öğrenci Temsilcisi</a:t>
            </a:r>
          </a:p>
          <a:p>
            <a:endParaRPr lang="tr-TR" sz="2800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13128898" y="3402410"/>
            <a:ext cx="10441160" cy="88513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Doç. Dr. Bilge Sayıl ONARAN - Güzel Sanatlar Fakültesi</a:t>
            </a:r>
          </a:p>
          <a:p>
            <a:pPr>
              <a:spcBef>
                <a:spcPts val="0"/>
              </a:spcBef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Doç. Dr. Suna ERDOĞAN – Eczacılık Fakültesi</a:t>
            </a: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Yrd. Doç. Dr. Ümit IŞIK ERDOĞAN - Eğitim Fakültesi</a:t>
            </a:r>
          </a:p>
          <a:p>
            <a:pPr>
              <a:spcBef>
                <a:spcPts val="0"/>
              </a:spcBef>
              <a:buNone/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Öğr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. Gör. Dr. Nalan KALKAN - Polatlı Teknik Bilimler 	MYO</a:t>
            </a:r>
          </a:p>
          <a:p>
            <a:pPr>
              <a:spcBef>
                <a:spcPts val="0"/>
              </a:spcBef>
              <a:buNone/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Öğr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. Gör. Nurullah ARI - Güzel Sanatlar Fakültesi </a:t>
            </a: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Arş. Gör. Dr. Fatma BAYRAK - Eğitim Fakültesi</a:t>
            </a: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Arş. Gör. Dr. Pınar NUHOĞLU KİBAR – Eğitim Fakültesi</a:t>
            </a: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Arş. Gör. İpek DERMAN – Eğitim Fakültesi</a:t>
            </a: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Arş. Gör. Nermin KIBRISLIOĞLU – Eğitim Fakültesi</a:t>
            </a:r>
          </a:p>
          <a:p>
            <a:pPr>
              <a:buNone/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Eğt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Öğr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. Plan. Dr. Leyla YILMAZ FINDIK – ÖİDB</a:t>
            </a: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Eray BALCIOĞLU Kalite Komisyonu Ofisi</a:t>
            </a:r>
            <a:br>
              <a:rPr lang="tr-TR" sz="2800" dirty="0" smtClean="0">
                <a:latin typeface="Arial" pitchFamily="34" charset="0"/>
                <a:cs typeface="Arial" pitchFamily="34" charset="0"/>
              </a:rPr>
            </a:b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11674" y="1988963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Arial"/>
                <a:cs typeface="Arial"/>
              </a:rPr>
              <a:t>H.Ü. KALİTE KOMİSYONU</a:t>
            </a:r>
            <a:endParaRPr lang="tr-TR" b="1" dirty="0"/>
          </a:p>
        </p:txBody>
      </p:sp>
      <p:sp>
        <p:nvSpPr>
          <p:cNvPr id="8" name="7 Dikdörtgen"/>
          <p:cNvSpPr/>
          <p:nvPr/>
        </p:nvSpPr>
        <p:spPr>
          <a:xfrm>
            <a:off x="13272914" y="1818234"/>
            <a:ext cx="10153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4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4000" b="1" dirty="0" smtClean="0">
                <a:latin typeface="Arial" pitchFamily="34" charset="0"/>
                <a:cs typeface="Arial" pitchFamily="34" charset="0"/>
              </a:rPr>
              <a:t>BİLGİ ve VERİ YÖNETİMİ ÇALIŞMA GRUBU</a:t>
            </a:r>
            <a:endParaRPr lang="tr-TR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344817" y="11803339"/>
            <a:ext cx="9672514" cy="13625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800" dirty="0">
                <a:solidFill>
                  <a:srgbClr val="7030A0"/>
                </a:solidFill>
              </a:rPr>
              <a:t>D</a:t>
            </a:r>
            <a:r>
              <a:rPr lang="tr-TR" sz="4800" smtClean="0">
                <a:solidFill>
                  <a:srgbClr val="7030A0"/>
                </a:solidFill>
              </a:rPr>
              <a:t>inlediğiniz </a:t>
            </a:r>
            <a:r>
              <a:rPr lang="tr-TR" sz="4800" dirty="0" smtClean="0">
                <a:solidFill>
                  <a:srgbClr val="7030A0"/>
                </a:solidFill>
              </a:rPr>
              <a:t>için teşekkür ederiz………</a:t>
            </a:r>
            <a:endParaRPr lang="tr-TR" sz="4800" dirty="0">
              <a:solidFill>
                <a:srgbClr val="7030A0"/>
              </a:solidFill>
            </a:endParaRPr>
          </a:p>
        </p:txBody>
      </p:sp>
      <p:pic>
        <p:nvPicPr>
          <p:cNvPr id="2" name="Picture 2" descr="C:\Users\FEHIME\Downloads\20160401_134704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16" y="7100269"/>
            <a:ext cx="6993694" cy="4728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77" y="2053566"/>
            <a:ext cx="6984719" cy="457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1" r="12363" b="18191"/>
          <a:stretch/>
        </p:blipFill>
        <p:spPr bwMode="auto">
          <a:xfrm>
            <a:off x="8376370" y="1976616"/>
            <a:ext cx="6842987" cy="4727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3"/>
          <a:stretch/>
        </p:blipFill>
        <p:spPr bwMode="auto">
          <a:xfrm>
            <a:off x="17233354" y="2108501"/>
            <a:ext cx="6336704" cy="4727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06" y="7199091"/>
            <a:ext cx="6624736" cy="4530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354" y="7556147"/>
            <a:ext cx="6589613" cy="4272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1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441619" y="1140444"/>
            <a:ext cx="20182660" cy="11387744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endParaRPr lang="tr-TR" sz="5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YÜKSEKÖĞRETİM </a:t>
            </a:r>
            <a:r>
              <a:rPr lang="tr-TR" sz="5600" b="1" dirty="0">
                <a:latin typeface="Arial" panose="020B0604020202020204" pitchFamily="34" charset="0"/>
                <a:cs typeface="Arial" panose="020B0604020202020204" pitchFamily="34" charset="0"/>
              </a:rPr>
              <a:t>KALİTE GÜVENCESİ YÖNETMELİĞİ</a:t>
            </a:r>
          </a:p>
          <a:p>
            <a:endParaRPr lang="tr-T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34" indent="-685834">
              <a:buFont typeface="Wingdings" charset="2"/>
              <a:buChar char="ü"/>
            </a:pP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Yükseköğretim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kurumlarında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kalite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merkezli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büyüme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buna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bağlı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süreçlerin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geliştirilmesi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öncelikli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gündem</a:t>
            </a:r>
            <a:r>
              <a:rPr lang="tr-TR" sz="5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34" indent="-685834">
              <a:buFont typeface="Wingdings" charset="2"/>
              <a:buChar char="ü"/>
            </a:pP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34" indent="-685834">
              <a:buFont typeface="Wingdings" charset="2"/>
              <a:buChar char="ü"/>
            </a:pP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Şimdiye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kadar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düzenlemeler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Yükseköğretim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kurumunun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asli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görevi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girdi</a:t>
            </a:r>
            <a:r>
              <a:rPr lang="en-US" sz="5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süreçlerindeki</a:t>
            </a:r>
            <a:r>
              <a:rPr lang="en-US" sz="5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kalitenin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artırılması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odaklı</a:t>
            </a:r>
            <a:r>
              <a:rPr lang="tr-TR" sz="5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34" indent="-685834">
              <a:buFont typeface="Wingdings" charset="2"/>
              <a:buChar char="ü"/>
            </a:pP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34" indent="-685834">
              <a:buFont typeface="Wingdings" charset="2"/>
              <a:buChar char="ü"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yönetmelikle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çıktı</a:t>
            </a:r>
            <a:r>
              <a:rPr lang="en-US" sz="5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kontrolü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Yükseköğretim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Kurulu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ilişkili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fakat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karar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alma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süreçlerinde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bağımsız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şeffaf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yapıda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olacak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Kalite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Kurulu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tarafından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gerçekleştirilecek</a:t>
            </a:r>
            <a:r>
              <a:rPr lang="tr-TR" sz="5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8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75570" y="1466662"/>
            <a:ext cx="21530392" cy="11387744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/>
            <a:r>
              <a:rPr lang="tr-TR" sz="5600" b="1" dirty="0">
                <a:latin typeface="Arial" panose="020B0604020202020204" pitchFamily="34" charset="0"/>
                <a:cs typeface="Arial" panose="020B0604020202020204" pitchFamily="34" charset="0"/>
              </a:rPr>
              <a:t>YÜKSEKÖĞRETİM KALİTE GÜVENCESİ YÖNETMELİĞİ</a:t>
            </a:r>
          </a:p>
          <a:p>
            <a:endParaRPr lang="tr-T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5600" dirty="0">
                <a:latin typeface="Arial" panose="020B0604020202020204" pitchFamily="34" charset="0"/>
                <a:cs typeface="Arial" panose="020B0604020202020204" pitchFamily="34" charset="0"/>
              </a:rPr>
              <a:t>Madde 7-(1) Yükseköğretim kurumları, iç ve dış değerlendirme ve kalite geliştirme çalışmaları için bir Kalite Komisyonu oluşturur.</a:t>
            </a:r>
          </a:p>
          <a:p>
            <a:endParaRPr lang="tr-T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5600" dirty="0">
                <a:latin typeface="Arial" panose="020B0604020202020204" pitchFamily="34" charset="0"/>
                <a:cs typeface="Arial" panose="020B0604020202020204" pitchFamily="34" charset="0"/>
              </a:rPr>
              <a:t>(2) Komisyon üyeleri, aynı fakülte, enstitü, yüksekokul ve meslek yüksekokullarından birden fazla olmamak ve farklı bilim alanlarından olmak üzere üniversite senatolarınca belirlenen üyelerden oluşur</a:t>
            </a:r>
            <a:r>
              <a:rPr lang="tr-T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tr-TR" sz="5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5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H.Ü. Kalite Komisyonu;</a:t>
            </a:r>
          </a:p>
          <a:p>
            <a:r>
              <a:rPr lang="tr-TR" sz="5600" b="1" dirty="0">
                <a:latin typeface="Arial" panose="020B0604020202020204" pitchFamily="34" charset="0"/>
                <a:cs typeface="Arial" panose="020B0604020202020204" pitchFamily="34" charset="0"/>
              </a:rPr>
              <a:t>Kuruluş </a:t>
            </a:r>
            <a:r>
              <a:rPr lang="tr-TR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Tarihi: </a:t>
            </a:r>
            <a:r>
              <a:rPr lang="tr-TR" sz="5600" dirty="0">
                <a:latin typeface="Arial" panose="020B0604020202020204" pitchFamily="34" charset="0"/>
                <a:cs typeface="Arial" panose="020B0604020202020204" pitchFamily="34" charset="0"/>
              </a:rPr>
              <a:t>20 Ocak 2016</a:t>
            </a:r>
          </a:p>
          <a:p>
            <a:r>
              <a:rPr lang="tr-TR" sz="5600" dirty="0">
                <a:latin typeface="Arial" panose="020B0604020202020204" pitchFamily="34" charset="0"/>
                <a:cs typeface="Arial" panose="020B0604020202020204" pitchFamily="34" charset="0"/>
              </a:rPr>
              <a:t>2016-23 Sayılı Senato Kararı</a:t>
            </a:r>
          </a:p>
        </p:txBody>
      </p:sp>
    </p:spTree>
    <p:extLst>
      <p:ext uri="{BB962C8B-B14F-4D97-AF65-F5344CB8AC3E}">
        <p14:creationId xmlns:p14="http://schemas.microsoft.com/office/powerpoint/2010/main" val="272032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68545826"/>
              </p:ext>
            </p:extLst>
          </p:nvPr>
        </p:nvGraphicFramePr>
        <p:xfrm>
          <a:off x="2540159" y="1143132"/>
          <a:ext cx="19897964" cy="1164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51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2585</Words>
  <Application>Microsoft Office PowerPoint</Application>
  <PresentationFormat>Özel</PresentationFormat>
  <Paragraphs>439</Paragraphs>
  <Slides>61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61</vt:i4>
      </vt:variant>
    </vt:vector>
  </HeadingPairs>
  <TitlesOfParts>
    <vt:vector size="67" baseType="lpstr">
      <vt:lpstr>ＭＳ Ｐゴシック</vt:lpstr>
      <vt:lpstr>Arial</vt:lpstr>
      <vt:lpstr>Calibri</vt:lpstr>
      <vt:lpstr>Times New Roman</vt:lpstr>
      <vt:lpstr>Wingdings</vt:lpstr>
      <vt:lpstr>Ofis Teması</vt:lpstr>
      <vt:lpstr>PowerPoint Sunusu</vt:lpstr>
      <vt:lpstr>PowerPoint Sunusu</vt:lpstr>
      <vt:lpstr>SUNUM İÇERİĞİ </vt:lpstr>
      <vt:lpstr>Yükseköğretim Kalite Güvencesi Yönetmeliği Resmi Gazete (Tarih; 23 Temmuz 2015, Sayı; 29423)</vt:lpstr>
      <vt:lpstr>YÖK KALİTE KURULUNUN  GÖREV ve SORUMLULUKLARI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KURUMSAL İÇ DEĞERLENDİRME RAPORU KİDR</vt:lpstr>
      <vt:lpstr>KİDR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KURUMSAL İÇ DEĞERLENDİRME RAPORU (KİDR)</vt:lpstr>
      <vt:lpstr>DIŞ DEĞERLENDİRME</vt:lpstr>
      <vt:lpstr>KURUMSAL DIŞ DEĞERLENDİRME İLKELERİ</vt:lpstr>
      <vt:lpstr>PowerPoint Sunusu</vt:lpstr>
      <vt:lpstr>PowerPoint Sunusu</vt:lpstr>
      <vt:lpstr>DOKÜMAN İNCELEME</vt:lpstr>
      <vt:lpstr>GÖZLEM</vt:lpstr>
      <vt:lpstr>GÖRÜŞME/MÜLAKAT</vt:lpstr>
      <vt:lpstr>DİĞER YÖNTEMLER </vt:lpstr>
      <vt:lpstr>DIŞ DEĞERLENDİRME</vt:lpstr>
      <vt:lpstr>AKADEMİK BİRİM ZİYARETİ</vt:lpstr>
      <vt:lpstr>BİRİM YÖNETİCİLERİ (DEKAN, DEKAN YARDIMCILARI, AKADEMİK BİRİM SEKRETERİ) 45 dk.</vt:lpstr>
      <vt:lpstr> AKADEMİK PERSONEL- 60 Dk.</vt:lpstr>
      <vt:lpstr> Dış Değerlendirme-Eğitim ve Öğretim</vt:lpstr>
      <vt:lpstr>Dış Değerlendirme-Eğitim ve Öğretim</vt:lpstr>
      <vt:lpstr>Dış Değerlendirme-Eğitim ve Öğretim</vt:lpstr>
      <vt:lpstr>Dış Değerlendirme-Eğitim ve Öğretim</vt:lpstr>
      <vt:lpstr>Dış Değerlendirme-Eğitim ve Öğretim</vt:lpstr>
      <vt:lpstr>Dış Değerlendirme-Eğitim ve Öğretim</vt:lpstr>
      <vt:lpstr>Dış Değerlendirme-Eğitim ve Öğretim</vt:lpstr>
      <vt:lpstr>Dış Değerlendirme-Eğitim ve Öğretim</vt:lpstr>
      <vt:lpstr>Dış Değerlendirme-Eğitim ve Öğretim</vt:lpstr>
      <vt:lpstr>Dış Değerlendirme-Eğitim ve Öğretim</vt:lpstr>
      <vt:lpstr>Dış Değerlendirme-Eğitim ve Öğretim</vt:lpstr>
      <vt:lpstr>Dış Değerlendirme-Eğitim ve Öğretim</vt:lpstr>
      <vt:lpstr>Dış Değerlendirme-Eğitim ve Öğretim</vt:lpstr>
      <vt:lpstr>Dış Değerlendirme-Eğitim ve Öğretim</vt:lpstr>
      <vt:lpstr>Dış Değerlendirme-Eğitim ve Öğretim</vt:lpstr>
      <vt:lpstr>Dış Değerlendirme-Eğitim ve Öğretim</vt:lpstr>
      <vt:lpstr>Dış Değerlendirme-Eğitim ve Öğretim</vt:lpstr>
      <vt:lpstr>Dış Değerlendirme-Eğitim ve Öğretim</vt:lpstr>
      <vt:lpstr>ÖĞRENCİLER- 60 dk.</vt:lpstr>
      <vt:lpstr>İDARİ BİRİMLER- 60 dk.</vt:lpstr>
      <vt:lpstr>İDARİ PERSONEL- 60 dk.</vt:lpstr>
      <vt:lpstr>ARAŞTIRMA BİRİMLERİ-90 dk.</vt:lpstr>
      <vt:lpstr>PowerPoint Sunusu</vt:lpstr>
      <vt:lpstr>PowerPoint Sunusu</vt:lpstr>
      <vt:lpstr>KURUM ZİYARETİ SONRASI SÜREÇTEKİ ADIMLAR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www</dc:creator>
  <cp:lastModifiedBy>Windows Kullanıcısı</cp:lastModifiedBy>
  <cp:revision>176</cp:revision>
  <cp:lastPrinted>2017-01-12T07:33:13Z</cp:lastPrinted>
  <dcterms:created xsi:type="dcterms:W3CDTF">2016-11-11T10:31:15Z</dcterms:created>
  <dcterms:modified xsi:type="dcterms:W3CDTF">2017-01-24T16:58:58Z</dcterms:modified>
</cp:coreProperties>
</file>